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430" r:id="rId3"/>
    <p:sldId id="288" r:id="rId4"/>
    <p:sldId id="434" r:id="rId5"/>
    <p:sldId id="432" r:id="rId6"/>
    <p:sldId id="437" r:id="rId7"/>
    <p:sldId id="433" r:id="rId8"/>
    <p:sldId id="431" r:id="rId9"/>
    <p:sldId id="429" r:id="rId10"/>
    <p:sldId id="438" r:id="rId11"/>
    <p:sldId id="435" r:id="rId12"/>
    <p:sldId id="441" r:id="rId13"/>
    <p:sldId id="440" r:id="rId14"/>
    <p:sldId id="442" r:id="rId15"/>
    <p:sldId id="439" r:id="rId16"/>
    <p:sldId id="40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58"/>
    <p:restoredTop sz="95748"/>
  </p:normalViewPr>
  <p:slideViewPr>
    <p:cSldViewPr snapToGrid="0" snapToObjects="1">
      <p:cViewPr>
        <p:scale>
          <a:sx n="81" d="100"/>
          <a:sy n="81" d="100"/>
        </p:scale>
        <p:origin x="680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652F6-9E7C-A14E-98E5-FEBA70E25C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0B7281-229C-8A44-8D97-CAFC858B6F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05839-3F5D-D84E-A897-A2E1C0AE9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586B-0DC0-8747-B9F0-DC23EBBFD8BC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ABA51-1B42-6A45-A761-6B2039C4E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C64E6B-AD67-3242-9902-2AF5AACB0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CC56-E6D3-BC47-A1AB-719AE74653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303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6F7E2-6EC8-3B42-94CD-FE0BE7FEF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53889B-A17D-4445-B205-2DFC5421C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F5AB66-33DB-5743-9299-A7AF03ECD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586B-0DC0-8747-B9F0-DC23EBBFD8BC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76EB2-2426-304B-BA53-0663979ED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8B296-6EDD-B649-9541-F29708DBF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CC56-E6D3-BC47-A1AB-719AE74653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07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6C912D-2D3F-A34A-85D1-8F43881DC3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4C2AE3-5415-A744-8E0A-7D18D999A6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158164-5DFA-1741-A4B3-888FA4A18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586B-0DC0-8747-B9F0-DC23EBBFD8BC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CE4B5-D240-4843-B51F-A1CAEFD1E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FD37BA-8A0D-CF4B-9B48-54124B818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CC56-E6D3-BC47-A1AB-719AE74653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172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791F6-2C50-4541-80DD-8E591C8F5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72D83-7301-EA47-90B4-43870ECE7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33898-8AB2-EC45-9DA9-A2DB4B594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586B-0DC0-8747-B9F0-DC23EBBFD8BC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D03D4-856E-B34D-B20E-89FEBB554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37042-102B-054D-86C9-4131DC7C1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CC56-E6D3-BC47-A1AB-719AE74653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297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9BB40-C966-5145-8BD1-94971A5A1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247617-3296-4B45-8992-6CA15B02F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57E859-B793-A54B-BBCB-FA9057786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586B-0DC0-8747-B9F0-DC23EBBFD8BC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BC2C5-1B76-F946-81FB-37EE310F4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7FE6B-6364-5B4D-9B58-E6D746A9A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CC56-E6D3-BC47-A1AB-719AE74653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2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5822C-2622-4347-A49C-360098F8A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18617-5157-804B-907B-A292EE5034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577BBA-D9ED-974F-818E-30B2EF3D7A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B5855F-2CCE-534C-8352-8722BDE5D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586B-0DC0-8747-B9F0-DC23EBBFD8BC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B48131-4AF9-BA4E-8A40-5EA58FC5F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0A8DF8-5646-3E4B-ADE6-4041429C6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CC56-E6D3-BC47-A1AB-719AE74653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41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F740A-AF44-A14D-90FF-BF33AFB7D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0BE5B1-CB25-6B46-AEF0-E07CE48E79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742F72-0748-0F4A-82F8-FDBAFF250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2E9CC3-E9DB-7C40-AC17-144FA07D55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518F22-C690-2843-94D2-FED5C68E88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AD4F88-5A3A-454D-BDFA-0F06EF358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586B-0DC0-8747-B9F0-DC23EBBFD8BC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560117-6CDD-4549-AB45-60721288D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DC48EF-04DD-424B-82F5-AC8360A0F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CC56-E6D3-BC47-A1AB-719AE74653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979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91DB7-4DBE-7448-84D8-94DF23027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C69C34-83E5-7D43-BB07-43B82DA9A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586B-0DC0-8747-B9F0-DC23EBBFD8BC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BE8C6F-D185-024C-9E3E-D4889F966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6A73A1-C05B-4946-B98F-ADE9DDC35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CC56-E6D3-BC47-A1AB-719AE74653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9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F8D838-CACC-E24C-B01E-45A38BF50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586B-0DC0-8747-B9F0-DC23EBBFD8BC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AA2D97-D2E6-C54D-9184-D56A7559D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79FD72-D18E-9145-BE4F-6E6A3D9DE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CC56-E6D3-BC47-A1AB-719AE74653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468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911B1-75FA-864B-9242-B8549285E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84D6E-F9E1-9B4C-BA9C-177003D08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3D2BF7-8D33-B14B-981A-11109496A3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93CC7-95E1-0540-AA23-956E51BC9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586B-0DC0-8747-B9F0-DC23EBBFD8BC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15C1BA-C2BC-E048-89E3-A2CCECC23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3D527A-C2EE-1A4D-B1C9-559A89C06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CC56-E6D3-BC47-A1AB-719AE74653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970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13A39-5477-3E45-852A-2BBD27454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902378-3F10-884B-9D06-BD4BBE90F2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E0C5F9-7798-C041-A6B3-91AF7E02F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3CF8B1-8486-5643-8A5F-6C91D9E2C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586B-0DC0-8747-B9F0-DC23EBBFD8BC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6F15C0-FE56-AF45-97D7-911B7248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5320BE-1086-614C-AFA7-D6F846F43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5CC56-E6D3-BC47-A1AB-719AE74653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35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B54076-2512-AF4F-9754-113258C50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887009-CBEE-5A4A-A61E-9CDE17D7E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515B39-D233-0C45-B759-02489B24AD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8586B-0DC0-8747-B9F0-DC23EBBFD8BC}" type="datetimeFigureOut">
              <a:rPr lang="en-GB" smtClean="0"/>
              <a:t>10/12/2020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C79C1-F13B-6747-A69A-51F83FDBB2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4CBF1A-CA63-5540-99F1-0AD212473A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5CC56-E6D3-BC47-A1AB-719AE74653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279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684B15-1316-5C4A-A2C0-0A2C20C8A487}"/>
              </a:ext>
            </a:extLst>
          </p:cNvPr>
          <p:cNvCxnSpPr>
            <a:cxnSpLocks/>
          </p:cNvCxnSpPr>
          <p:nvPr/>
        </p:nvCxnSpPr>
        <p:spPr>
          <a:xfrm>
            <a:off x="838200" y="365125"/>
            <a:ext cx="10781478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92D5625-BEF9-BE4A-9FB5-1944327640FC}"/>
              </a:ext>
            </a:extLst>
          </p:cNvPr>
          <p:cNvCxnSpPr/>
          <p:nvPr/>
        </p:nvCxnSpPr>
        <p:spPr>
          <a:xfrm>
            <a:off x="805800" y="6647391"/>
            <a:ext cx="10548000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55C5290-FC1E-6148-A4CA-90FB737DB265}"/>
              </a:ext>
            </a:extLst>
          </p:cNvPr>
          <p:cNvSpPr txBox="1"/>
          <p:nvPr/>
        </p:nvSpPr>
        <p:spPr>
          <a:xfrm>
            <a:off x="10380132" y="6244163"/>
            <a:ext cx="10060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solidFill>
                  <a:srgbClr val="002060"/>
                </a:solidFill>
                <a:latin typeface="Georgia" panose="02040502050405020303" pitchFamily="18" charset="0"/>
              </a:rPr>
              <a:t>@ 2020 CIIM</a:t>
            </a:r>
            <a:endParaRPr lang="el-GR" sz="105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21" name="TextBox 19">
            <a:extLst>
              <a:ext uri="{FF2B5EF4-FFF2-40B4-BE49-F238E27FC236}">
                <a16:creationId xmlns:a16="http://schemas.microsoft.com/office/drawing/2014/main" id="{D9A3B78F-7D3F-7945-9B0F-E8D3252C1A49}"/>
              </a:ext>
            </a:extLst>
          </p:cNvPr>
          <p:cNvSpPr txBox="1"/>
          <p:nvPr/>
        </p:nvSpPr>
        <p:spPr>
          <a:xfrm>
            <a:off x="9115750" y="514438"/>
            <a:ext cx="1767415" cy="461665"/>
          </a:xfrm>
          <a:prstGeom prst="rect">
            <a:avLst/>
          </a:prstGeom>
          <a:noFill/>
          <a:scene3d>
            <a:camera prst="obliqueBottomRight"/>
            <a:lightRig rig="threePt" dir="t"/>
          </a:scene3d>
        </p:spPr>
        <p:txBody>
          <a:bodyPr wrap="square" numCol="2" rtlCol="0">
            <a:spAutoFit/>
            <a:sp3d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 w="12700">
                <a:solidFill>
                  <a:srgbClr val="181F62"/>
                </a:solidFill>
              </a:ln>
              <a:solidFill>
                <a:schemeClr val="tx2">
                  <a:lumMod val="75000"/>
                </a:schemeClr>
              </a:solidFill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9A2F462-7F1C-AB4A-8FF7-230BC508AA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032328"/>
            <a:ext cx="4766187" cy="31742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DFCB0EA-DCD0-7D4A-98DC-754380E1635E}"/>
              </a:ext>
            </a:extLst>
          </p:cNvPr>
          <p:cNvSpPr txBox="1"/>
          <p:nvPr/>
        </p:nvSpPr>
        <p:spPr>
          <a:xfrm>
            <a:off x="816038" y="5690834"/>
            <a:ext cx="48928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>
                <a:solidFill>
                  <a:srgbClr val="002060"/>
                </a:solidFill>
                <a:latin typeface="Georgia" panose="02040502050405020303" pitchFamily="18" charset="0"/>
              </a:rPr>
              <a:t>Dr. Eleni Apostolidou, </a:t>
            </a:r>
          </a:p>
          <a:p>
            <a:r>
              <a:rPr lang="en-GB" sz="2000" b="1" i="1" dirty="0">
                <a:solidFill>
                  <a:srgbClr val="002060"/>
                </a:solidFill>
                <a:latin typeface="Georgia" panose="02040502050405020303" pitchFamily="18" charset="0"/>
              </a:rPr>
              <a:t>Program Director, MSc FLIT</a:t>
            </a:r>
          </a:p>
        </p:txBody>
      </p:sp>
      <p:pic>
        <p:nvPicPr>
          <p:cNvPr id="11" name="Content Placeholder 3">
            <a:extLst>
              <a:ext uri="{FF2B5EF4-FFF2-40B4-BE49-F238E27FC236}">
                <a16:creationId xmlns:a16="http://schemas.microsoft.com/office/drawing/2014/main" id="{CAD11E8A-F22F-D549-98B1-5190472B53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345" y="395598"/>
            <a:ext cx="2018479" cy="97892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5263FBA-C160-DF4C-B975-B61083F515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05" y="453285"/>
            <a:ext cx="2167781" cy="73424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DB0D049-0CA6-CA45-BA7C-8EA6C6369688}"/>
              </a:ext>
            </a:extLst>
          </p:cNvPr>
          <p:cNvSpPr txBox="1"/>
          <p:nvPr/>
        </p:nvSpPr>
        <p:spPr>
          <a:xfrm>
            <a:off x="5886449" y="2272063"/>
            <a:ext cx="584358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>
                <a:solidFill>
                  <a:srgbClr val="002060"/>
                </a:solidFill>
                <a:latin typeface="Georgia" panose="02040502050405020303" pitchFamily="18" charset="0"/>
              </a:rPr>
              <a:t>White Paper (2020)</a:t>
            </a:r>
          </a:p>
          <a:p>
            <a:endParaRPr lang="en-GB" sz="2000" b="1" i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r>
              <a:rPr lang="en-GB" sz="2000" b="1" i="1" dirty="0">
                <a:solidFill>
                  <a:srgbClr val="002060"/>
                </a:solidFill>
                <a:latin typeface="Georgia" panose="02040502050405020303" pitchFamily="18" charset="0"/>
              </a:rPr>
              <a:t>On levelling the playing field as regards foreign subsidies</a:t>
            </a:r>
          </a:p>
          <a:p>
            <a:endParaRPr lang="en-GB" sz="2000" b="1" i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r>
              <a:rPr lang="en-GB" sz="2000" b="1" i="1" dirty="0">
                <a:solidFill>
                  <a:srgbClr val="002060"/>
                </a:solidFill>
                <a:latin typeface="Georgia" panose="02040502050405020303" pitchFamily="18" charset="0"/>
              </a:rPr>
              <a:t>&amp; Communication (2018)</a:t>
            </a:r>
          </a:p>
          <a:p>
            <a:endParaRPr lang="en-GB" sz="2000" b="1" i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r>
              <a:rPr lang="en-GB" sz="2000" b="1" i="1" dirty="0">
                <a:solidFill>
                  <a:srgbClr val="002060"/>
                </a:solidFill>
                <a:latin typeface="Georgia" panose="02040502050405020303" pitchFamily="18" charset="0"/>
              </a:rPr>
              <a:t>On new requirements against tax avoidance in financing and investment operations</a:t>
            </a:r>
          </a:p>
        </p:txBody>
      </p:sp>
    </p:spTree>
    <p:extLst>
      <p:ext uri="{BB962C8B-B14F-4D97-AF65-F5344CB8AC3E}">
        <p14:creationId xmlns:p14="http://schemas.microsoft.com/office/powerpoint/2010/main" val="1457380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12C7A-AD60-5448-A8FC-1991518A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9721" y="466151"/>
            <a:ext cx="9332888" cy="488469"/>
          </a:xfrm>
        </p:spPr>
        <p:txBody>
          <a:bodyPr>
            <a:normAutofit/>
          </a:bodyPr>
          <a:lstStyle/>
          <a:p>
            <a:r>
              <a:rPr lang="en-GB" sz="2400" b="1" dirty="0">
                <a:solidFill>
                  <a:srgbClr val="002060"/>
                </a:solidFill>
                <a:latin typeface="Georgia" panose="02040502050405020303" pitchFamily="18" charset="0"/>
                <a:ea typeface="+mn-ea"/>
                <a:cs typeface="+mn-cs"/>
              </a:rPr>
              <a:t>Final decision &amp;Redressive measures</a:t>
            </a:r>
            <a:endParaRPr lang="el-GR" sz="2400" b="1" dirty="0">
              <a:solidFill>
                <a:srgbClr val="002060"/>
              </a:solidFill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CC255-7024-244A-BF27-69E8D6C97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345" y="2578100"/>
            <a:ext cx="11316992" cy="391997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GB" sz="2000" dirty="0">
              <a:latin typeface="Georgia" panose="02040502050405020303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Commission’s view </a:t>
            </a:r>
            <a:r>
              <a:rPr lang="en-GB" sz="2600" b="1" u="sng" dirty="0">
                <a:solidFill>
                  <a:srgbClr val="002060"/>
                </a:solidFill>
                <a:latin typeface="Georgia" panose="02040502050405020303" pitchFamily="18" charset="0"/>
              </a:rPr>
              <a:t>is binding </a:t>
            </a: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on the Member State (MS)</a:t>
            </a:r>
          </a:p>
          <a:p>
            <a:pPr lvl="1">
              <a:buFont typeface="Wingdings" pitchFamily="2" charset="2"/>
              <a:buChar char="§"/>
            </a:pP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Prohibition of the acquisition or investment</a:t>
            </a:r>
          </a:p>
          <a:p>
            <a:pPr lvl="1">
              <a:buFont typeface="Wingdings" pitchFamily="2" charset="2"/>
              <a:buChar char="§"/>
            </a:pP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 Payment to the EU or MS</a:t>
            </a:r>
          </a:p>
          <a:p>
            <a:pPr lvl="1">
              <a:buFont typeface="Wingdings" pitchFamily="2" charset="2"/>
              <a:buChar char="§"/>
            </a:pP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Obligation to licence rights acquired</a:t>
            </a:r>
          </a:p>
          <a:p>
            <a:pPr lvl="1">
              <a:buFont typeface="Wingdings" pitchFamily="2" charset="2"/>
              <a:buChar char="§"/>
            </a:pP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Prohibition of market conduct</a:t>
            </a:r>
          </a:p>
          <a:p>
            <a:pPr lvl="1">
              <a:buFont typeface="Wingdings" pitchFamily="2" charset="2"/>
              <a:buChar char="§"/>
            </a:pP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Divestment of certain assets, reducing capacity or market presence (Rescue &amp; restructuring guidelines)</a:t>
            </a:r>
          </a:p>
          <a:p>
            <a:pPr lvl="1">
              <a:buFont typeface="Wingdings" pitchFamily="2" charset="2"/>
              <a:buChar char="§"/>
            </a:pPr>
            <a:endParaRPr lang="en-GB" sz="26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en-GB" sz="26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457200" lvl="1" indent="0">
              <a:buNone/>
            </a:pPr>
            <a:endParaRPr lang="en-GB" sz="2000" dirty="0">
              <a:latin typeface="Georgia" panose="02040502050405020303" pitchFamily="18" charset="0"/>
            </a:endParaRPr>
          </a:p>
          <a:p>
            <a:pPr lvl="1"/>
            <a:endParaRPr lang="en-GB" sz="20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l-GR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A28498D-8649-FF4D-AF02-552E2823D523}"/>
              </a:ext>
            </a:extLst>
          </p:cNvPr>
          <p:cNvCxnSpPr>
            <a:cxnSpLocks/>
          </p:cNvCxnSpPr>
          <p:nvPr/>
        </p:nvCxnSpPr>
        <p:spPr>
          <a:xfrm>
            <a:off x="463346" y="399511"/>
            <a:ext cx="11316991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C853AAC-BE72-D14C-AEDB-2990B1AC6424}"/>
              </a:ext>
            </a:extLst>
          </p:cNvPr>
          <p:cNvCxnSpPr>
            <a:cxnSpLocks/>
          </p:cNvCxnSpPr>
          <p:nvPr/>
        </p:nvCxnSpPr>
        <p:spPr>
          <a:xfrm>
            <a:off x="303998" y="6647392"/>
            <a:ext cx="11289903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DAF966C-7394-B441-8D4F-D847090518CD}"/>
              </a:ext>
            </a:extLst>
          </p:cNvPr>
          <p:cNvSpPr txBox="1"/>
          <p:nvPr/>
        </p:nvSpPr>
        <p:spPr>
          <a:xfrm>
            <a:off x="10380132" y="6244163"/>
            <a:ext cx="10060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solidFill>
                  <a:srgbClr val="002060"/>
                </a:solidFill>
                <a:latin typeface="Georgia" panose="02040502050405020303" pitchFamily="18" charset="0"/>
              </a:rPr>
              <a:t>@ 2020 CIIM</a:t>
            </a:r>
            <a:endParaRPr lang="el-GR" sz="105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F72112-16D2-4449-940D-46AE35E0B0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45" y="476266"/>
            <a:ext cx="976376" cy="478353"/>
          </a:xfrm>
          <a:prstGeom prst="rect">
            <a:avLst/>
          </a:prstGeom>
        </p:spPr>
      </p:pic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E70E2824-449A-D34F-8020-C64F3108CA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3330" y="415048"/>
            <a:ext cx="1068572" cy="51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562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12C7A-AD60-5448-A8FC-1991518A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9721" y="466151"/>
            <a:ext cx="9332888" cy="488469"/>
          </a:xfrm>
        </p:spPr>
        <p:txBody>
          <a:bodyPr>
            <a:normAutofit/>
          </a:bodyPr>
          <a:lstStyle/>
          <a:p>
            <a:r>
              <a:rPr lang="en-GB" sz="2400" b="1" dirty="0">
                <a:solidFill>
                  <a:srgbClr val="002060"/>
                </a:solidFill>
                <a:latin typeface="Georgia" panose="02040502050405020303" pitchFamily="18" charset="0"/>
                <a:ea typeface="+mn-ea"/>
                <a:cs typeface="+mn-cs"/>
              </a:rPr>
              <a:t>White paper: the definition of subsidy as a tax incentive </a:t>
            </a:r>
            <a:endParaRPr lang="el-GR" sz="2400" b="1" dirty="0">
              <a:solidFill>
                <a:srgbClr val="002060"/>
              </a:solidFill>
              <a:latin typeface="Georgia" panose="02040502050405020303" pitchFamily="18" charset="0"/>
              <a:ea typeface="+mn-ea"/>
              <a:cs typeface="+mn-cs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A28498D-8649-FF4D-AF02-552E2823D523}"/>
              </a:ext>
            </a:extLst>
          </p:cNvPr>
          <p:cNvCxnSpPr>
            <a:cxnSpLocks/>
          </p:cNvCxnSpPr>
          <p:nvPr/>
        </p:nvCxnSpPr>
        <p:spPr>
          <a:xfrm>
            <a:off x="463346" y="399511"/>
            <a:ext cx="11316991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C853AAC-BE72-D14C-AEDB-2990B1AC6424}"/>
              </a:ext>
            </a:extLst>
          </p:cNvPr>
          <p:cNvCxnSpPr>
            <a:cxnSpLocks/>
          </p:cNvCxnSpPr>
          <p:nvPr/>
        </p:nvCxnSpPr>
        <p:spPr>
          <a:xfrm>
            <a:off x="303998" y="6647392"/>
            <a:ext cx="11289903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DAF966C-7394-B441-8D4F-D847090518CD}"/>
              </a:ext>
            </a:extLst>
          </p:cNvPr>
          <p:cNvSpPr txBox="1"/>
          <p:nvPr/>
        </p:nvSpPr>
        <p:spPr>
          <a:xfrm>
            <a:off x="10380132" y="6244163"/>
            <a:ext cx="10060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solidFill>
                  <a:srgbClr val="002060"/>
                </a:solidFill>
                <a:latin typeface="Georgia" panose="02040502050405020303" pitchFamily="18" charset="0"/>
              </a:rPr>
              <a:t>@ 2020 CIIM</a:t>
            </a:r>
            <a:endParaRPr lang="el-GR" sz="105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F72112-16D2-4449-940D-46AE35E0B0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45" y="476266"/>
            <a:ext cx="976376" cy="478353"/>
          </a:xfrm>
          <a:prstGeom prst="rect">
            <a:avLst/>
          </a:prstGeom>
        </p:spPr>
      </p:pic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E70E2824-449A-D34F-8020-C64F3108CA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3330" y="415048"/>
            <a:ext cx="1068572" cy="51823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0D14336-8880-D643-B6F3-5F314C6A8459}"/>
              </a:ext>
            </a:extLst>
          </p:cNvPr>
          <p:cNvSpPr txBox="1"/>
          <p:nvPr/>
        </p:nvSpPr>
        <p:spPr>
          <a:xfrm>
            <a:off x="463345" y="2312182"/>
            <a:ext cx="10818695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sz="2600" dirty="0">
                <a:solidFill>
                  <a:srgbClr val="002060"/>
                </a:solidFill>
                <a:latin typeface="Georgia" panose="02040502050405020303" pitchFamily="18" charset="0"/>
              </a:rPr>
              <a:t>Public or private entities entrusted with  public mission function provide for: the transfer of funds or liabilities, capital injections- may be from a, grants, loans, loan guarantees, </a:t>
            </a:r>
            <a:r>
              <a:rPr lang="en-US" sz="2600" b="1" dirty="0">
                <a:solidFill>
                  <a:srgbClr val="002060"/>
                </a:solidFill>
                <a:latin typeface="Georgia" panose="02040502050405020303" pitchFamily="18" charset="0"/>
              </a:rPr>
              <a:t>fiscal incentives</a:t>
            </a:r>
            <a:r>
              <a:rPr lang="en-US" sz="2600" dirty="0">
                <a:solidFill>
                  <a:srgbClr val="002060"/>
                </a:solidFill>
                <a:latin typeface="Georgia" panose="02040502050405020303" pitchFamily="18" charset="0"/>
              </a:rPr>
              <a:t>, setting off </a:t>
            </a:r>
            <a:r>
              <a:rPr lang="en-US" sz="2600" b="1" i="1" dirty="0">
                <a:solidFill>
                  <a:srgbClr val="002060"/>
                </a:solidFill>
                <a:latin typeface="Georgia" panose="02040502050405020303" pitchFamily="18" charset="0"/>
              </a:rPr>
              <a:t>of operating losses, </a:t>
            </a:r>
            <a:r>
              <a:rPr lang="en-US" sz="2600" dirty="0">
                <a:solidFill>
                  <a:srgbClr val="002060"/>
                </a:solidFill>
                <a:latin typeface="Georgia" panose="02040502050405020303" pitchFamily="18" charset="0"/>
              </a:rPr>
              <a:t>compensation for financial burdens imposed by public authorities, </a:t>
            </a:r>
            <a:r>
              <a:rPr lang="en-US" sz="2600" b="1" i="1" dirty="0">
                <a:solidFill>
                  <a:srgbClr val="002060"/>
                </a:solidFill>
                <a:latin typeface="Georgia" panose="02040502050405020303" pitchFamily="18" charset="0"/>
              </a:rPr>
              <a:t>debt forgiveness or rescheduling (tax amnesty)</a:t>
            </a:r>
            <a:r>
              <a:rPr lang="en-US" sz="2600" dirty="0">
                <a:solidFill>
                  <a:srgbClr val="002060"/>
                </a:solidFill>
                <a:latin typeface="Georgia" panose="02040502050405020303" pitchFamily="18" charset="0"/>
              </a:rPr>
              <a:t>; 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600" dirty="0">
                <a:solidFill>
                  <a:srgbClr val="002060"/>
                </a:solidFill>
                <a:latin typeface="Georgia" panose="02040502050405020303" pitchFamily="18" charset="0"/>
              </a:rPr>
              <a:t>foregone or not collected public revenue, such as preferential tax treatment or fiscal incentives such as tax credits;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7104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12C7A-AD60-5448-A8FC-1991518A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9721" y="385883"/>
            <a:ext cx="10340616" cy="576563"/>
          </a:xfrm>
        </p:spPr>
        <p:txBody>
          <a:bodyPr>
            <a:normAutofit/>
          </a:bodyPr>
          <a:lstStyle/>
          <a:p>
            <a:r>
              <a:rPr lang="en-GB" sz="2400" b="1" dirty="0">
                <a:solidFill>
                  <a:srgbClr val="002060"/>
                </a:solidFill>
                <a:latin typeface="Georgia" panose="02040502050405020303" pitchFamily="18" charset="0"/>
              </a:rPr>
              <a:t>White paper: the definition of subsidy as a tax incentive </a:t>
            </a:r>
            <a:endParaRPr lang="el-GR" sz="2400" b="1" dirty="0">
              <a:solidFill>
                <a:srgbClr val="002060"/>
              </a:solidFill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CC255-7024-244A-BF27-69E8D6C97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345" y="1756371"/>
            <a:ext cx="11316992" cy="353416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GB" sz="2000" dirty="0">
              <a:latin typeface="Georgia" panose="02040502050405020303" pitchFamily="18" charset="0"/>
            </a:endParaRPr>
          </a:p>
          <a:p>
            <a:pPr marL="457200" lvl="1" indent="0">
              <a:buNone/>
            </a:pPr>
            <a:endParaRPr lang="en-GB" sz="2000" dirty="0">
              <a:latin typeface="Georgia" panose="02040502050405020303" pitchFamily="18" charset="0"/>
            </a:endParaRPr>
          </a:p>
          <a:p>
            <a:pPr lvl="1"/>
            <a:endParaRPr lang="en-GB" sz="2000" dirty="0">
              <a:latin typeface="Georgia" panose="0204050205040502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The definition of appropriate benchmark remains unresolved.</a:t>
            </a:r>
          </a:p>
          <a:p>
            <a:pPr>
              <a:buFont typeface="Wingdings" pitchFamily="2" charset="2"/>
              <a:buChar char="§"/>
            </a:pP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 Reference to international standards relevant to Financial Transactions &amp; approved benchmarks –arm’s length principle (OECD 2020 FTTP) fits.</a:t>
            </a:r>
          </a:p>
          <a:p>
            <a:pPr>
              <a:buFont typeface="Wingdings" pitchFamily="2" charset="2"/>
              <a:buChar char="§"/>
            </a:pP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Link to </a:t>
            </a:r>
            <a:r>
              <a:rPr lang="en-GB" sz="2600" b="1" i="1" dirty="0">
                <a:solidFill>
                  <a:srgbClr val="002060"/>
                </a:solidFill>
                <a:latin typeface="Georgia" panose="02040502050405020303" pitchFamily="18" charset="0"/>
              </a:rPr>
              <a:t>the Communication on tax incentives in financing &amp; investment </a:t>
            </a:r>
            <a:r>
              <a:rPr lang="en-GB" sz="2600" b="1" i="1" u="sng" dirty="0">
                <a:solidFill>
                  <a:srgbClr val="002060"/>
                </a:solidFill>
                <a:latin typeface="Georgia" panose="02040502050405020303" pitchFamily="18" charset="0"/>
              </a:rPr>
              <a:t>not done at this stage</a:t>
            </a:r>
          </a:p>
          <a:p>
            <a:pPr marL="0" indent="0">
              <a:buNone/>
            </a:pPr>
            <a:endParaRPr lang="el-GR" sz="26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A28498D-8649-FF4D-AF02-552E2823D523}"/>
              </a:ext>
            </a:extLst>
          </p:cNvPr>
          <p:cNvCxnSpPr>
            <a:cxnSpLocks/>
          </p:cNvCxnSpPr>
          <p:nvPr/>
        </p:nvCxnSpPr>
        <p:spPr>
          <a:xfrm>
            <a:off x="463346" y="399511"/>
            <a:ext cx="11316991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C853AAC-BE72-D14C-AEDB-2990B1AC6424}"/>
              </a:ext>
            </a:extLst>
          </p:cNvPr>
          <p:cNvCxnSpPr>
            <a:cxnSpLocks/>
          </p:cNvCxnSpPr>
          <p:nvPr/>
        </p:nvCxnSpPr>
        <p:spPr>
          <a:xfrm>
            <a:off x="303998" y="6647392"/>
            <a:ext cx="11289903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DAF966C-7394-B441-8D4F-D847090518CD}"/>
              </a:ext>
            </a:extLst>
          </p:cNvPr>
          <p:cNvSpPr txBox="1"/>
          <p:nvPr/>
        </p:nvSpPr>
        <p:spPr>
          <a:xfrm>
            <a:off x="10380132" y="6244163"/>
            <a:ext cx="10060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solidFill>
                  <a:srgbClr val="002060"/>
                </a:solidFill>
                <a:latin typeface="Georgia" panose="02040502050405020303" pitchFamily="18" charset="0"/>
              </a:rPr>
              <a:t>@ 2020 CIIM</a:t>
            </a:r>
            <a:endParaRPr lang="el-GR" sz="105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F72112-16D2-4449-940D-46AE35E0B0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45" y="476266"/>
            <a:ext cx="976376" cy="478353"/>
          </a:xfrm>
          <a:prstGeom prst="rect">
            <a:avLst/>
          </a:prstGeom>
        </p:spPr>
      </p:pic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E70E2824-449A-D34F-8020-C64F3108CA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3330" y="415048"/>
            <a:ext cx="1068572" cy="51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258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12C7A-AD60-5448-A8FC-1991518A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9721" y="385883"/>
            <a:ext cx="10340616" cy="576563"/>
          </a:xfrm>
        </p:spPr>
        <p:txBody>
          <a:bodyPr>
            <a:normAutofit/>
          </a:bodyPr>
          <a:lstStyle/>
          <a:p>
            <a:r>
              <a:rPr lang="en-GB" sz="2400" b="1" i="1" dirty="0">
                <a:solidFill>
                  <a:srgbClr val="002060"/>
                </a:solidFill>
                <a:latin typeface="Georgia" panose="02040502050405020303" pitchFamily="18" charset="0"/>
              </a:rPr>
              <a:t>Communication: tax incentives in financing &amp; investment</a:t>
            </a:r>
            <a:endParaRPr lang="el-GR" sz="2400" b="1" dirty="0">
              <a:solidFill>
                <a:srgbClr val="002060"/>
              </a:solidFill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CC255-7024-244A-BF27-69E8D6C97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998" y="1214117"/>
            <a:ext cx="11316992" cy="5173776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endParaRPr lang="en-GB" sz="2000" dirty="0">
              <a:latin typeface="Georgia" panose="02040502050405020303" pitchFamily="18" charset="0"/>
            </a:endParaRPr>
          </a:p>
          <a:p>
            <a:pPr lvl="1">
              <a:lnSpc>
                <a:spcPct val="16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GB" sz="3100" dirty="0">
                <a:solidFill>
                  <a:srgbClr val="002060"/>
                </a:solidFill>
                <a:latin typeface="Georgia" panose="02040502050405020303" pitchFamily="18" charset="0"/>
              </a:rPr>
              <a:t>Provides for the standard of ”tax incentive” that apply to EU subsidies:  </a:t>
            </a:r>
            <a:r>
              <a:rPr lang="en-GB" sz="2700" dirty="0">
                <a:solidFill>
                  <a:srgbClr val="002060"/>
                </a:solidFill>
                <a:latin typeface="Georgia" panose="02040502050405020303" pitchFamily="18" charset="0"/>
              </a:rPr>
              <a:t>BEPS actions, Treaty shopping etc.</a:t>
            </a:r>
          </a:p>
          <a:p>
            <a:pPr lvl="1">
              <a:lnSpc>
                <a:spcPct val="16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GB" sz="3100" dirty="0">
                <a:solidFill>
                  <a:srgbClr val="002060"/>
                </a:solidFill>
                <a:latin typeface="Georgia" panose="02040502050405020303" pitchFamily="18" charset="0"/>
              </a:rPr>
              <a:t>Aligns the definition of tax avoidance in:</a:t>
            </a:r>
          </a:p>
          <a:p>
            <a:pPr marL="457200" lvl="1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GB" sz="3100" dirty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en-US" sz="3100" dirty="0">
                <a:solidFill>
                  <a:srgbClr val="002060"/>
                </a:solidFill>
                <a:latin typeface="Georgia" panose="02040502050405020303" pitchFamily="18" charset="0"/>
              </a:rPr>
              <a:t>EFSD, ELM Decision, EFSI Regulation &amp; Financial Regulation- </a:t>
            </a:r>
            <a:endParaRPr lang="en-GB" sz="31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lvl="1">
              <a:lnSpc>
                <a:spcPct val="16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GB" sz="3100" dirty="0">
                <a:solidFill>
                  <a:srgbClr val="002060"/>
                </a:solidFill>
                <a:latin typeface="Georgia" panose="02040502050405020303" pitchFamily="18" charset="0"/>
              </a:rPr>
              <a:t>Asserts the financial flow to tax avoidance checks – subjects to </a:t>
            </a:r>
            <a:r>
              <a:rPr lang="en-GB" sz="3100" b="1" dirty="0">
                <a:solidFill>
                  <a:srgbClr val="002060"/>
                </a:solidFill>
                <a:latin typeface="Georgia" panose="02040502050405020303" pitchFamily="18" charset="0"/>
              </a:rPr>
              <a:t>Effective taxation</a:t>
            </a:r>
            <a:r>
              <a:rPr lang="en-GB" sz="3100" dirty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</a:p>
          <a:p>
            <a:pPr lvl="1">
              <a:lnSpc>
                <a:spcPct val="16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GB" sz="3100" dirty="0">
                <a:solidFill>
                  <a:srgbClr val="002060"/>
                </a:solidFill>
                <a:latin typeface="Georgia" panose="02040502050405020303" pitchFamily="18" charset="0"/>
              </a:rPr>
              <a:t>Compliance to EU list on non-cooperative jurisdictions</a:t>
            </a:r>
          </a:p>
          <a:p>
            <a:pPr marL="457200" lvl="1" indent="0">
              <a:lnSpc>
                <a:spcPct val="160000"/>
              </a:lnSpc>
              <a:spcBef>
                <a:spcPts val="0"/>
              </a:spcBef>
              <a:buNone/>
            </a:pPr>
            <a:endParaRPr lang="en-GB" sz="28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l-GR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A28498D-8649-FF4D-AF02-552E2823D523}"/>
              </a:ext>
            </a:extLst>
          </p:cNvPr>
          <p:cNvCxnSpPr>
            <a:cxnSpLocks/>
          </p:cNvCxnSpPr>
          <p:nvPr/>
        </p:nvCxnSpPr>
        <p:spPr>
          <a:xfrm>
            <a:off x="463346" y="399511"/>
            <a:ext cx="11316991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C853AAC-BE72-D14C-AEDB-2990B1AC6424}"/>
              </a:ext>
            </a:extLst>
          </p:cNvPr>
          <p:cNvCxnSpPr>
            <a:cxnSpLocks/>
          </p:cNvCxnSpPr>
          <p:nvPr/>
        </p:nvCxnSpPr>
        <p:spPr>
          <a:xfrm>
            <a:off x="303998" y="6647392"/>
            <a:ext cx="11289903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DAF966C-7394-B441-8D4F-D847090518CD}"/>
              </a:ext>
            </a:extLst>
          </p:cNvPr>
          <p:cNvSpPr txBox="1"/>
          <p:nvPr/>
        </p:nvSpPr>
        <p:spPr>
          <a:xfrm>
            <a:off x="10380132" y="6244163"/>
            <a:ext cx="10060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solidFill>
                  <a:srgbClr val="002060"/>
                </a:solidFill>
                <a:latin typeface="Georgia" panose="02040502050405020303" pitchFamily="18" charset="0"/>
              </a:rPr>
              <a:t>@ 2020 CIIM</a:t>
            </a:r>
            <a:endParaRPr lang="el-GR" sz="105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F72112-16D2-4449-940D-46AE35E0B0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45" y="476266"/>
            <a:ext cx="976376" cy="478353"/>
          </a:xfrm>
          <a:prstGeom prst="rect">
            <a:avLst/>
          </a:prstGeom>
        </p:spPr>
      </p:pic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E70E2824-449A-D34F-8020-C64F3108CA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3330" y="415048"/>
            <a:ext cx="1068572" cy="51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471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12C7A-AD60-5448-A8FC-1991518A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9721" y="385883"/>
            <a:ext cx="10340616" cy="576563"/>
          </a:xfrm>
        </p:spPr>
        <p:txBody>
          <a:bodyPr>
            <a:normAutofit/>
          </a:bodyPr>
          <a:lstStyle/>
          <a:p>
            <a:r>
              <a:rPr lang="en-GB" sz="2400" b="1" i="1" dirty="0">
                <a:solidFill>
                  <a:srgbClr val="002060"/>
                </a:solidFill>
                <a:latin typeface="Georgia" panose="02040502050405020303" pitchFamily="18" charset="0"/>
              </a:rPr>
              <a:t>Communication: tax incentives in financing &amp; investment</a:t>
            </a:r>
            <a:endParaRPr lang="el-GR" sz="2400" b="1" dirty="0">
              <a:solidFill>
                <a:srgbClr val="002060"/>
              </a:solidFill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CC255-7024-244A-BF27-69E8D6C97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388" y="1266525"/>
            <a:ext cx="11383122" cy="5107484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endParaRPr lang="en-GB" sz="2000" dirty="0">
              <a:latin typeface="Georgia" panose="02040502050405020303" pitchFamily="18" charset="0"/>
            </a:endParaRPr>
          </a:p>
          <a:p>
            <a:pPr lvl="1">
              <a:lnSpc>
                <a:spcPct val="16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GB" sz="3100" dirty="0">
                <a:solidFill>
                  <a:srgbClr val="002060"/>
                </a:solidFill>
                <a:latin typeface="Georgia" panose="02040502050405020303" pitchFamily="18" charset="0"/>
              </a:rPr>
              <a:t>Transparency for debt financing/ securisation/ financing via funds:  investment fund, equity investment fund, transparent entities</a:t>
            </a:r>
          </a:p>
          <a:p>
            <a:pPr lvl="1">
              <a:lnSpc>
                <a:spcPct val="16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GB" sz="3100" dirty="0">
                <a:solidFill>
                  <a:srgbClr val="002060"/>
                </a:solidFill>
                <a:latin typeface="Georgia" panose="02040502050405020303" pitchFamily="18" charset="0"/>
              </a:rPr>
              <a:t>BO: </a:t>
            </a:r>
            <a:r>
              <a:rPr lang="en-US" sz="3100" dirty="0">
                <a:solidFill>
                  <a:srgbClr val="002060"/>
                </a:solidFill>
                <a:latin typeface="Georgia" panose="02040502050405020303" pitchFamily="18" charset="0"/>
              </a:rPr>
              <a:t>the natural persons with controlling ownership of 25% direct or indirect ownership –for corporate entities at 25% threshold and ideally aiming at a 10% minimum - by default: official senior Manager </a:t>
            </a:r>
          </a:p>
          <a:p>
            <a:pPr lvl="1">
              <a:lnSpc>
                <a:spcPct val="1600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en-GB" sz="28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l-GR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A28498D-8649-FF4D-AF02-552E2823D523}"/>
              </a:ext>
            </a:extLst>
          </p:cNvPr>
          <p:cNvCxnSpPr>
            <a:cxnSpLocks/>
          </p:cNvCxnSpPr>
          <p:nvPr/>
        </p:nvCxnSpPr>
        <p:spPr>
          <a:xfrm>
            <a:off x="463346" y="399511"/>
            <a:ext cx="11316991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C853AAC-BE72-D14C-AEDB-2990B1AC6424}"/>
              </a:ext>
            </a:extLst>
          </p:cNvPr>
          <p:cNvCxnSpPr>
            <a:cxnSpLocks/>
          </p:cNvCxnSpPr>
          <p:nvPr/>
        </p:nvCxnSpPr>
        <p:spPr>
          <a:xfrm>
            <a:off x="303998" y="6647392"/>
            <a:ext cx="11289903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DAF966C-7394-B441-8D4F-D847090518CD}"/>
              </a:ext>
            </a:extLst>
          </p:cNvPr>
          <p:cNvSpPr txBox="1"/>
          <p:nvPr/>
        </p:nvSpPr>
        <p:spPr>
          <a:xfrm>
            <a:off x="10380132" y="6244163"/>
            <a:ext cx="10060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solidFill>
                  <a:srgbClr val="002060"/>
                </a:solidFill>
                <a:latin typeface="Georgia" panose="02040502050405020303" pitchFamily="18" charset="0"/>
              </a:rPr>
              <a:t>@ 2020 CIIM</a:t>
            </a:r>
            <a:endParaRPr lang="el-GR" sz="105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F72112-16D2-4449-940D-46AE35E0B0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45" y="476266"/>
            <a:ext cx="976376" cy="478353"/>
          </a:xfrm>
          <a:prstGeom prst="rect">
            <a:avLst/>
          </a:prstGeom>
        </p:spPr>
      </p:pic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E70E2824-449A-D34F-8020-C64F3108CA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3330" y="415048"/>
            <a:ext cx="1068572" cy="51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9910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12C7A-AD60-5448-A8FC-1991518A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9721" y="385883"/>
            <a:ext cx="10340616" cy="576563"/>
          </a:xfrm>
        </p:spPr>
        <p:txBody>
          <a:bodyPr>
            <a:normAutofit/>
          </a:bodyPr>
          <a:lstStyle/>
          <a:p>
            <a:r>
              <a:rPr lang="en-GB" sz="2400" b="1" dirty="0">
                <a:solidFill>
                  <a:srgbClr val="002060"/>
                </a:solidFill>
                <a:latin typeface="Georgia" panose="02040502050405020303" pitchFamily="18" charset="0"/>
                <a:ea typeface="+mn-ea"/>
                <a:cs typeface="+mn-cs"/>
              </a:rPr>
              <a:t>EU Public Consultation-share your views</a:t>
            </a:r>
            <a:endParaRPr lang="el-GR" sz="2400" b="1" dirty="0">
              <a:solidFill>
                <a:srgbClr val="002060"/>
              </a:solidFill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CC255-7024-244A-BF27-69E8D6C97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345" y="1214438"/>
            <a:ext cx="11316992" cy="528364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GB" sz="2000" dirty="0">
              <a:latin typeface="Georgia" panose="02040502050405020303" pitchFamily="18" charset="0"/>
            </a:endParaRPr>
          </a:p>
          <a:p>
            <a:pPr marL="457200" lvl="1" indent="0">
              <a:buNone/>
            </a:pPr>
            <a:endParaRPr lang="en-GB" sz="2000" dirty="0">
              <a:latin typeface="Georgia" panose="02040502050405020303" pitchFamily="18" charset="0"/>
            </a:endParaRPr>
          </a:p>
          <a:p>
            <a:pPr lvl="1"/>
            <a:endParaRPr lang="en-GB" sz="2000" dirty="0">
              <a:latin typeface="Georgia" panose="02040502050405020303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Definitions, thresholds, stand still period</a:t>
            </a:r>
          </a:p>
          <a:p>
            <a:pPr>
              <a:buFont typeface="Wingdings" pitchFamily="2" charset="2"/>
              <a:buChar char="§"/>
            </a:pP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National Competent authorities’ engagement</a:t>
            </a:r>
          </a:p>
          <a:p>
            <a:pPr>
              <a:buFont typeface="Wingdings" pitchFamily="2" charset="2"/>
              <a:buChar char="§"/>
            </a:pP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FDI national experience transferable to Foreign Subsidiaries’ screening.</a:t>
            </a:r>
          </a:p>
          <a:p>
            <a:pPr>
              <a:buFont typeface="Wingdings" pitchFamily="2" charset="2"/>
              <a:buChar char="§"/>
            </a:pPr>
            <a:endParaRPr lang="el-GR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A28498D-8649-FF4D-AF02-552E2823D523}"/>
              </a:ext>
            </a:extLst>
          </p:cNvPr>
          <p:cNvCxnSpPr>
            <a:cxnSpLocks/>
          </p:cNvCxnSpPr>
          <p:nvPr/>
        </p:nvCxnSpPr>
        <p:spPr>
          <a:xfrm>
            <a:off x="463346" y="399511"/>
            <a:ext cx="11316991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C853AAC-BE72-D14C-AEDB-2990B1AC6424}"/>
              </a:ext>
            </a:extLst>
          </p:cNvPr>
          <p:cNvCxnSpPr>
            <a:cxnSpLocks/>
          </p:cNvCxnSpPr>
          <p:nvPr/>
        </p:nvCxnSpPr>
        <p:spPr>
          <a:xfrm>
            <a:off x="303998" y="6647392"/>
            <a:ext cx="11289903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DAF966C-7394-B441-8D4F-D847090518CD}"/>
              </a:ext>
            </a:extLst>
          </p:cNvPr>
          <p:cNvSpPr txBox="1"/>
          <p:nvPr/>
        </p:nvSpPr>
        <p:spPr>
          <a:xfrm>
            <a:off x="10380132" y="6244163"/>
            <a:ext cx="10060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solidFill>
                  <a:srgbClr val="002060"/>
                </a:solidFill>
                <a:latin typeface="Georgia" panose="02040502050405020303" pitchFamily="18" charset="0"/>
              </a:rPr>
              <a:t>@ 2020 CIIM</a:t>
            </a:r>
            <a:endParaRPr lang="el-GR" sz="105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F72112-16D2-4449-940D-46AE35E0B0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45" y="476266"/>
            <a:ext cx="976376" cy="478353"/>
          </a:xfrm>
          <a:prstGeom prst="rect">
            <a:avLst/>
          </a:prstGeom>
        </p:spPr>
      </p:pic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E70E2824-449A-D34F-8020-C64F3108CA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3330" y="415048"/>
            <a:ext cx="1068572" cy="51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586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1F2D1-7DD0-9049-ADEF-F8BCA78AA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1034" y="1731435"/>
            <a:ext cx="10432765" cy="4512728"/>
          </a:xfrm>
        </p:spPr>
        <p:txBody>
          <a:bodyPr/>
          <a:lstStyle/>
          <a:p>
            <a:pPr marL="0" indent="0">
              <a:buNone/>
            </a:pPr>
            <a:endParaRPr lang="en-GB" sz="1800" b="1" i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1800" dirty="0">
              <a:solidFill>
                <a:srgbClr val="002060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2060"/>
                </a:solidFill>
                <a:latin typeface="Georgia" panose="02040502050405020303" pitchFamily="18" charset="0"/>
                <a:ea typeface="+mj-ea"/>
                <a:cs typeface="+mj-cs"/>
              </a:rPr>
              <a:t>Dr. Eleni Apostolidou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2060"/>
                </a:solidFill>
                <a:latin typeface="Georgia" panose="02040502050405020303" pitchFamily="18" charset="0"/>
                <a:ea typeface="+mj-ea"/>
                <a:cs typeface="+mj-cs"/>
              </a:rPr>
              <a:t>eleni.apostolidou@ciim.ac.cy</a:t>
            </a:r>
            <a:endParaRPr lang="en-GB" sz="1800" dirty="0">
              <a:solidFill>
                <a:srgbClr val="002060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pPr marL="0" indent="0">
              <a:buNone/>
            </a:pPr>
            <a:endParaRPr lang="en-GB" b="1" i="1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b="1" i="1" dirty="0">
                <a:solidFill>
                  <a:srgbClr val="002060"/>
                </a:solidFill>
                <a:latin typeface="Georgia" panose="02040502050405020303" pitchFamily="18" charset="0"/>
              </a:rPr>
              <a:t>Thank you for</a:t>
            </a:r>
          </a:p>
          <a:p>
            <a:pPr marL="0" indent="0">
              <a:buNone/>
            </a:pPr>
            <a:r>
              <a:rPr lang="en-GB" b="1" i="1" dirty="0">
                <a:solidFill>
                  <a:srgbClr val="002060"/>
                </a:solidFill>
                <a:latin typeface="Georgia" panose="02040502050405020303" pitchFamily="18" charset="0"/>
              </a:rPr>
              <a:t> your attention!</a:t>
            </a:r>
          </a:p>
          <a:p>
            <a:pPr marL="0" indent="0">
              <a:buNone/>
            </a:pPr>
            <a:endParaRPr lang="en-GB" b="1" i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b="1" i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l-GR" b="1" i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684B15-1316-5C4A-A2C0-0A2C20C8A487}"/>
              </a:ext>
            </a:extLst>
          </p:cNvPr>
          <p:cNvCxnSpPr/>
          <p:nvPr/>
        </p:nvCxnSpPr>
        <p:spPr>
          <a:xfrm>
            <a:off x="838200" y="365125"/>
            <a:ext cx="10548000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92D5625-BEF9-BE4A-9FB5-1944327640FC}"/>
              </a:ext>
            </a:extLst>
          </p:cNvPr>
          <p:cNvCxnSpPr/>
          <p:nvPr/>
        </p:nvCxnSpPr>
        <p:spPr>
          <a:xfrm>
            <a:off x="805800" y="6647391"/>
            <a:ext cx="10548000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55C5290-FC1E-6148-A4CA-90FB737DB265}"/>
              </a:ext>
            </a:extLst>
          </p:cNvPr>
          <p:cNvSpPr txBox="1"/>
          <p:nvPr/>
        </p:nvSpPr>
        <p:spPr>
          <a:xfrm>
            <a:off x="10380132" y="6244163"/>
            <a:ext cx="10060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solidFill>
                  <a:srgbClr val="002060"/>
                </a:solidFill>
                <a:latin typeface="Georgia" panose="02040502050405020303" pitchFamily="18" charset="0"/>
              </a:rPr>
              <a:t>@ 2020 CIIM</a:t>
            </a:r>
            <a:endParaRPr lang="el-GR" sz="105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1E916F0-141E-1444-A8A2-F7E87099F8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035" y="499506"/>
            <a:ext cx="976376" cy="33070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729A185-27B2-2C49-897A-E0B4CF1576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8566" y="1806091"/>
            <a:ext cx="5094135" cy="3400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712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12C7A-AD60-5448-A8FC-1991518A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0277" y="464798"/>
            <a:ext cx="9332888" cy="488469"/>
          </a:xfrm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rgbClr val="002060"/>
                </a:solidFill>
                <a:latin typeface="Georgia" panose="02040502050405020303" pitchFamily="18" charset="0"/>
                <a:ea typeface="+mn-ea"/>
                <a:cs typeface="+mn-cs"/>
              </a:rPr>
              <a:t>FDI: the take forward</a:t>
            </a:r>
            <a:endParaRPr lang="el-GR" sz="2800" b="1" dirty="0">
              <a:solidFill>
                <a:srgbClr val="002060"/>
              </a:solidFill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CC255-7024-244A-BF27-69E8D6C97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998" y="1214438"/>
            <a:ext cx="11476339" cy="528364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GB" sz="2000" dirty="0">
              <a:latin typeface="Georgia" panose="02040502050405020303" pitchFamily="18" charset="0"/>
            </a:endParaRPr>
          </a:p>
          <a:p>
            <a:pPr marL="457200" lvl="1" indent="0">
              <a:buNone/>
            </a:pPr>
            <a:endParaRPr lang="en-GB" sz="2000" dirty="0">
              <a:latin typeface="Georgia" panose="02040502050405020303" pitchFamily="18" charset="0"/>
            </a:endParaRPr>
          </a:p>
          <a:p>
            <a:pPr lvl="1"/>
            <a:endParaRPr lang="en-GB" sz="20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l-GR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A28498D-8649-FF4D-AF02-552E2823D523}"/>
              </a:ext>
            </a:extLst>
          </p:cNvPr>
          <p:cNvCxnSpPr>
            <a:cxnSpLocks/>
          </p:cNvCxnSpPr>
          <p:nvPr/>
        </p:nvCxnSpPr>
        <p:spPr>
          <a:xfrm>
            <a:off x="463345" y="338847"/>
            <a:ext cx="11316991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C853AAC-BE72-D14C-AEDB-2990B1AC6424}"/>
              </a:ext>
            </a:extLst>
          </p:cNvPr>
          <p:cNvCxnSpPr>
            <a:cxnSpLocks/>
          </p:cNvCxnSpPr>
          <p:nvPr/>
        </p:nvCxnSpPr>
        <p:spPr>
          <a:xfrm>
            <a:off x="303998" y="6647392"/>
            <a:ext cx="11289903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DAF966C-7394-B441-8D4F-D847090518CD}"/>
              </a:ext>
            </a:extLst>
          </p:cNvPr>
          <p:cNvSpPr txBox="1"/>
          <p:nvPr/>
        </p:nvSpPr>
        <p:spPr>
          <a:xfrm>
            <a:off x="10380132" y="6244163"/>
            <a:ext cx="10060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solidFill>
                  <a:srgbClr val="002060"/>
                </a:solidFill>
                <a:latin typeface="Georgia" panose="02040502050405020303" pitchFamily="18" charset="0"/>
              </a:rPr>
              <a:t>@ 2020 CIIM</a:t>
            </a:r>
            <a:endParaRPr lang="el-GR" sz="105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F72112-16D2-4449-940D-46AE35E0B0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45" y="476266"/>
            <a:ext cx="976376" cy="478353"/>
          </a:xfrm>
          <a:prstGeom prst="rect">
            <a:avLst/>
          </a:prstGeom>
        </p:spPr>
      </p:pic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E70E2824-449A-D34F-8020-C64F3108CA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3330" y="415048"/>
            <a:ext cx="1068572" cy="51823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EBF7294-BD48-454F-8738-33FCF0482801}"/>
              </a:ext>
            </a:extLst>
          </p:cNvPr>
          <p:cNvSpPr txBox="1"/>
          <p:nvPr/>
        </p:nvSpPr>
        <p:spPr>
          <a:xfrm>
            <a:off x="961697" y="1460877"/>
            <a:ext cx="1052467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Beyond the Screening of Foreign investors pursuing an objective of security&amp; public order, </a:t>
            </a:r>
          </a:p>
          <a:p>
            <a:endParaRPr lang="en-GB" sz="26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the EU Commission elaborates a new Screening on </a:t>
            </a:r>
            <a:r>
              <a:rPr lang="en-GB" sz="2600" b="1" i="1" dirty="0">
                <a:solidFill>
                  <a:srgbClr val="002060"/>
                </a:solidFill>
                <a:latin typeface="Georgia" panose="02040502050405020303" pitchFamily="18" charset="0"/>
              </a:rPr>
              <a:t>Foreign investors</a:t>
            </a: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' having benefited distortive subsidies for the acquisition of </a:t>
            </a:r>
            <a:r>
              <a:rPr lang="en-GB" sz="2600" b="1" i="1" dirty="0">
                <a:solidFill>
                  <a:srgbClr val="002060"/>
                </a:solidFill>
                <a:latin typeface="Georgia" panose="02040502050405020303" pitchFamily="18" charset="0"/>
              </a:rPr>
              <a:t>EU assets</a:t>
            </a: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, the </a:t>
            </a:r>
            <a:r>
              <a:rPr lang="en-GB" sz="2600" b="1" i="1" dirty="0">
                <a:solidFill>
                  <a:srgbClr val="002060"/>
                </a:solidFill>
                <a:latin typeface="Georgia" panose="02040502050405020303" pitchFamily="18" charset="0"/>
              </a:rPr>
              <a:t>EU White Paper on foreign subsidies</a:t>
            </a: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.</a:t>
            </a:r>
          </a:p>
          <a:p>
            <a:endParaRPr lang="en-GB" sz="26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r>
              <a:rPr lang="en-GB" sz="2600" b="1" i="1" dirty="0">
                <a:solidFill>
                  <a:srgbClr val="002060"/>
                </a:solidFill>
                <a:latin typeface="Georgia" panose="02040502050405020303" pitchFamily="18" charset="0"/>
              </a:rPr>
              <a:t>Subsidies</a:t>
            </a: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' definition embeds, inter alia,  tax incentives.</a:t>
            </a:r>
          </a:p>
          <a:p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The definition is distilled in the </a:t>
            </a:r>
            <a:r>
              <a:rPr lang="en-GB" sz="2600" b="1" i="1" dirty="0">
                <a:solidFill>
                  <a:srgbClr val="002060"/>
                </a:solidFill>
                <a:latin typeface="Georgia" panose="02040502050405020303" pitchFamily="18" charset="0"/>
              </a:rPr>
              <a:t>EU Communication on new requirements against tax avoidance in financing and investment operations.</a:t>
            </a:r>
          </a:p>
        </p:txBody>
      </p:sp>
    </p:spTree>
    <p:extLst>
      <p:ext uri="{BB962C8B-B14F-4D97-AF65-F5344CB8AC3E}">
        <p14:creationId xmlns:p14="http://schemas.microsoft.com/office/powerpoint/2010/main" val="3983656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12C7A-AD60-5448-A8FC-1991518A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9721" y="466151"/>
            <a:ext cx="9332888" cy="598974"/>
          </a:xfrm>
        </p:spPr>
        <p:txBody>
          <a:bodyPr>
            <a:normAutofit/>
          </a:bodyPr>
          <a:lstStyle/>
          <a:p>
            <a:r>
              <a:rPr lang="en-GB" sz="2400" b="1" i="1" dirty="0">
                <a:solidFill>
                  <a:srgbClr val="002060"/>
                </a:solidFill>
                <a:latin typeface="Georgia" panose="02040502050405020303" pitchFamily="18" charset="0"/>
              </a:rPr>
              <a:t>White Paper –new screening process </a:t>
            </a:r>
            <a:endParaRPr lang="el-GR" sz="2400" b="1" dirty="0">
              <a:solidFill>
                <a:srgbClr val="002060"/>
              </a:solidFill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CC255-7024-244A-BF27-69E8D6C97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345" y="1214438"/>
            <a:ext cx="11316992" cy="528364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GB" sz="2000" dirty="0">
              <a:latin typeface="Georgia" panose="02040502050405020303" pitchFamily="18" charset="0"/>
            </a:endParaRPr>
          </a:p>
          <a:p>
            <a:pPr marL="457200" lvl="1" indent="0" algn="ctr">
              <a:buNone/>
            </a:pP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What is the objective of the new screening process?</a:t>
            </a:r>
          </a:p>
          <a:p>
            <a:pPr lvl="1"/>
            <a:endParaRPr lang="en-GB" sz="26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0" indent="0" algn="ctr">
              <a:buNone/>
            </a:pPr>
            <a:r>
              <a:rPr lang="en-US" sz="2600" b="1" dirty="0">
                <a:solidFill>
                  <a:srgbClr val="002060"/>
                </a:solidFill>
                <a:latin typeface="Georgia" panose="02040502050405020303" pitchFamily="18" charset="0"/>
              </a:rPr>
              <a:t>Screen inward investment of</a:t>
            </a:r>
          </a:p>
          <a:p>
            <a:pPr marL="0" indent="0" algn="ctr">
              <a:buNone/>
            </a:pPr>
            <a:r>
              <a:rPr lang="en-US" sz="2600" dirty="0">
                <a:solidFill>
                  <a:srgbClr val="002060"/>
                </a:solidFill>
                <a:latin typeface="Georgia" panose="02040502050405020303" pitchFamily="18" charset="0"/>
              </a:rPr>
              <a:t>non EU </a:t>
            </a:r>
            <a:r>
              <a:rPr lang="en-US" sz="2600" b="1" dirty="0">
                <a:solidFill>
                  <a:srgbClr val="002060"/>
                </a:solidFill>
                <a:latin typeface="Georgia" panose="02040502050405020303" pitchFamily="18" charset="0"/>
              </a:rPr>
              <a:t>investors</a:t>
            </a:r>
            <a:r>
              <a:rPr lang="en-US" sz="2600" dirty="0">
                <a:solidFill>
                  <a:srgbClr val="002060"/>
                </a:solidFill>
                <a:latin typeface="Georgia" panose="02040502050405020303" pitchFamily="18" charset="0"/>
              </a:rPr>
              <a:t> acquiring </a:t>
            </a:r>
            <a:r>
              <a:rPr lang="en-US" sz="2600" b="1" dirty="0">
                <a:solidFill>
                  <a:srgbClr val="002060"/>
                </a:solidFill>
                <a:latin typeface="Georgia" panose="02040502050405020303" pitchFamily="18" charset="0"/>
              </a:rPr>
              <a:t>EU targets in all sectors &amp; markets</a:t>
            </a:r>
          </a:p>
          <a:p>
            <a:pPr marL="0" indent="0" algn="ctr">
              <a:buNone/>
            </a:pPr>
            <a:r>
              <a:rPr lang="en-US" sz="2600" dirty="0">
                <a:solidFill>
                  <a:srgbClr val="002060"/>
                </a:solidFill>
                <a:latin typeface="Georgia" panose="02040502050405020303" pitchFamily="18" charset="0"/>
              </a:rPr>
              <a:t>detect the s</a:t>
            </a:r>
            <a:r>
              <a:rPr lang="en-US" sz="2600" b="1" dirty="0">
                <a:solidFill>
                  <a:srgbClr val="002060"/>
                </a:solidFill>
                <a:latin typeface="Georgia" panose="02040502050405020303" pitchFamily="18" charset="0"/>
              </a:rPr>
              <a:t>ubsidies</a:t>
            </a:r>
            <a:r>
              <a:rPr lang="en-US" sz="2600" dirty="0">
                <a:solidFill>
                  <a:srgbClr val="002060"/>
                </a:solidFill>
                <a:latin typeface="Georgia" panose="02040502050405020303" pitchFamily="18" charset="0"/>
              </a:rPr>
              <a:t> allocated to the</a:t>
            </a:r>
          </a:p>
          <a:p>
            <a:pPr marL="0" indent="0" algn="ctr">
              <a:buNone/>
            </a:pPr>
            <a:r>
              <a:rPr lang="en-US" sz="2600" dirty="0">
                <a:solidFill>
                  <a:srgbClr val="002060"/>
                </a:solidFill>
                <a:latin typeface="Georgia" panose="02040502050405020303" pitchFamily="18" charset="0"/>
              </a:rPr>
              <a:t>acquisition of EU targets in good, services or investments</a:t>
            </a:r>
          </a:p>
          <a:p>
            <a:pPr marL="0" indent="0" algn="ctr">
              <a:buNone/>
            </a:pPr>
            <a:r>
              <a:rPr lang="en-US" sz="2600" dirty="0">
                <a:solidFill>
                  <a:srgbClr val="002060"/>
                </a:solidFill>
                <a:latin typeface="Georgia" panose="02040502050405020303" pitchFamily="18" charset="0"/>
              </a:rPr>
              <a:t>&amp; </a:t>
            </a:r>
            <a:r>
              <a:rPr lang="en-US" sz="2600" b="1" dirty="0">
                <a:solidFill>
                  <a:srgbClr val="002060"/>
                </a:solidFill>
                <a:latin typeface="Georgia" panose="02040502050405020303" pitchFamily="18" charset="0"/>
              </a:rPr>
              <a:t>cause distortion </a:t>
            </a:r>
            <a:r>
              <a:rPr lang="en-US" sz="2600" dirty="0">
                <a:solidFill>
                  <a:srgbClr val="002060"/>
                </a:solidFill>
                <a:latin typeface="Georgia" panose="02040502050405020303" pitchFamily="18" charset="0"/>
              </a:rPr>
              <a:t>to the EU market</a:t>
            </a:r>
          </a:p>
          <a:p>
            <a:pPr marL="0" indent="0" algn="ctr">
              <a:buNone/>
            </a:pPr>
            <a:endParaRPr lang="en-US" b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A28498D-8649-FF4D-AF02-552E2823D523}"/>
              </a:ext>
            </a:extLst>
          </p:cNvPr>
          <p:cNvCxnSpPr>
            <a:cxnSpLocks/>
          </p:cNvCxnSpPr>
          <p:nvPr/>
        </p:nvCxnSpPr>
        <p:spPr>
          <a:xfrm>
            <a:off x="463346" y="399511"/>
            <a:ext cx="11316991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C853AAC-BE72-D14C-AEDB-2990B1AC6424}"/>
              </a:ext>
            </a:extLst>
          </p:cNvPr>
          <p:cNvCxnSpPr>
            <a:cxnSpLocks/>
          </p:cNvCxnSpPr>
          <p:nvPr/>
        </p:nvCxnSpPr>
        <p:spPr>
          <a:xfrm>
            <a:off x="303998" y="6647392"/>
            <a:ext cx="11289903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DAF966C-7394-B441-8D4F-D847090518CD}"/>
              </a:ext>
            </a:extLst>
          </p:cNvPr>
          <p:cNvSpPr txBox="1"/>
          <p:nvPr/>
        </p:nvSpPr>
        <p:spPr>
          <a:xfrm>
            <a:off x="10380132" y="6244163"/>
            <a:ext cx="10060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solidFill>
                  <a:srgbClr val="002060"/>
                </a:solidFill>
                <a:latin typeface="Georgia" panose="02040502050405020303" pitchFamily="18" charset="0"/>
              </a:rPr>
              <a:t>@ 2020 CIIM</a:t>
            </a:r>
            <a:endParaRPr lang="el-GR" sz="105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F72112-16D2-4449-940D-46AE35E0B0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45" y="476266"/>
            <a:ext cx="976376" cy="478353"/>
          </a:xfrm>
          <a:prstGeom prst="rect">
            <a:avLst/>
          </a:prstGeom>
        </p:spPr>
      </p:pic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E70E2824-449A-D34F-8020-C64F3108CA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3330" y="415048"/>
            <a:ext cx="1068572" cy="51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089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12C7A-AD60-5448-A8FC-1991518A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442" y="463651"/>
            <a:ext cx="9332888" cy="488468"/>
          </a:xfrm>
        </p:spPr>
        <p:txBody>
          <a:bodyPr>
            <a:normAutofit/>
          </a:bodyPr>
          <a:lstStyle/>
          <a:p>
            <a:r>
              <a:rPr lang="en-GB" sz="2400" b="1" i="1" dirty="0">
                <a:solidFill>
                  <a:srgbClr val="002060"/>
                </a:solidFill>
                <a:latin typeface="Georgia" panose="02040502050405020303" pitchFamily="18" charset="0"/>
              </a:rPr>
              <a:t>White Paper-the non EU investor</a:t>
            </a:r>
            <a:endParaRPr lang="el-GR" sz="2400" b="1" dirty="0">
              <a:solidFill>
                <a:srgbClr val="002060"/>
              </a:solidFill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CC255-7024-244A-BF27-69E8D6C97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345" y="1214438"/>
            <a:ext cx="11316992" cy="528364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GB" sz="2000" dirty="0">
              <a:latin typeface="Georgia" panose="02040502050405020303" pitchFamily="18" charset="0"/>
            </a:endParaRPr>
          </a:p>
          <a:p>
            <a:pPr marL="457200" lvl="1" indent="0">
              <a:buNone/>
            </a:pPr>
            <a:endParaRPr lang="en-GB" sz="2000" dirty="0">
              <a:latin typeface="Georgia" panose="02040502050405020303" pitchFamily="18" charset="0"/>
            </a:endParaRPr>
          </a:p>
          <a:p>
            <a:pPr lvl="1"/>
            <a:endParaRPr lang="en-GB" sz="20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l-GR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A28498D-8649-FF4D-AF02-552E2823D523}"/>
              </a:ext>
            </a:extLst>
          </p:cNvPr>
          <p:cNvCxnSpPr>
            <a:cxnSpLocks/>
          </p:cNvCxnSpPr>
          <p:nvPr/>
        </p:nvCxnSpPr>
        <p:spPr>
          <a:xfrm>
            <a:off x="463346" y="399511"/>
            <a:ext cx="11316991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C853AAC-BE72-D14C-AEDB-2990B1AC6424}"/>
              </a:ext>
            </a:extLst>
          </p:cNvPr>
          <p:cNvCxnSpPr>
            <a:cxnSpLocks/>
          </p:cNvCxnSpPr>
          <p:nvPr/>
        </p:nvCxnSpPr>
        <p:spPr>
          <a:xfrm>
            <a:off x="303998" y="6647392"/>
            <a:ext cx="11289903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DAF966C-7394-B441-8D4F-D847090518CD}"/>
              </a:ext>
            </a:extLst>
          </p:cNvPr>
          <p:cNvSpPr txBox="1"/>
          <p:nvPr/>
        </p:nvSpPr>
        <p:spPr>
          <a:xfrm>
            <a:off x="10380132" y="6244163"/>
            <a:ext cx="10060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solidFill>
                  <a:srgbClr val="002060"/>
                </a:solidFill>
                <a:latin typeface="Georgia" panose="02040502050405020303" pitchFamily="18" charset="0"/>
              </a:rPr>
              <a:t>@ 2020 CIIM</a:t>
            </a:r>
            <a:endParaRPr lang="el-GR" sz="105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F72112-16D2-4449-940D-46AE35E0B0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45" y="476266"/>
            <a:ext cx="976376" cy="478353"/>
          </a:xfrm>
          <a:prstGeom prst="rect">
            <a:avLst/>
          </a:prstGeom>
        </p:spPr>
      </p:pic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E70E2824-449A-D34F-8020-C64F3108CA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3330" y="415048"/>
            <a:ext cx="1068572" cy="51823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EE91297-E930-F143-A486-B979E7EB67DD}"/>
              </a:ext>
            </a:extLst>
          </p:cNvPr>
          <p:cNvSpPr txBox="1"/>
          <p:nvPr/>
        </p:nvSpPr>
        <p:spPr>
          <a:xfrm>
            <a:off x="502727" y="2872074"/>
            <a:ext cx="1089244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GB" sz="2800" dirty="0">
                <a:solidFill>
                  <a:srgbClr val="002060"/>
                </a:solidFill>
                <a:latin typeface="Georgia" panose="02040502050405020303" pitchFamily="18" charset="0"/>
              </a:rPr>
              <a:t>Who is the foreign investor?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GB" sz="2800" dirty="0">
                <a:solidFill>
                  <a:srgbClr val="002060"/>
                </a:solidFill>
                <a:latin typeface="Georgia" panose="02040502050405020303" pitchFamily="18" charset="0"/>
              </a:rPr>
              <a:t>Undertaking established in the EU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GB" sz="2800" dirty="0">
                <a:solidFill>
                  <a:srgbClr val="002060"/>
                </a:solidFill>
                <a:latin typeface="Georgia" panose="02040502050405020303" pitchFamily="18" charset="0"/>
              </a:rPr>
              <a:t>Undertaking established in the EU &amp; or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GB" sz="2800" dirty="0">
                <a:solidFill>
                  <a:srgbClr val="002060"/>
                </a:solidFill>
                <a:latin typeface="Georgia" panose="02040502050405020303" pitchFamily="18" charset="0"/>
              </a:rPr>
              <a:t> linked to an subsidiarised entity established in a third country </a:t>
            </a:r>
          </a:p>
          <a:p>
            <a:pPr lvl="1"/>
            <a:r>
              <a:rPr lang="en-GB" sz="2800" dirty="0">
                <a:solidFill>
                  <a:srgbClr val="002060"/>
                </a:solidFill>
                <a:latin typeface="Georgia" panose="02040502050405020303" pitchFamily="18" charset="0"/>
              </a:rPr>
              <a:t>(linking rules for allocation of subsidy) &amp;</a:t>
            </a:r>
          </a:p>
          <a:p>
            <a:pPr lvl="1"/>
            <a:endParaRPr lang="en-GB" sz="28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GB" sz="2800" dirty="0">
                <a:solidFill>
                  <a:srgbClr val="002060"/>
                </a:solidFill>
                <a:latin typeface="Georgia" panose="02040502050405020303" pitchFamily="18" charset="0"/>
              </a:rPr>
              <a:t>Undertaking active in the EU </a:t>
            </a:r>
            <a:r>
              <a:rPr lang="en-GB" sz="2800" b="1" dirty="0">
                <a:solidFill>
                  <a:srgbClr val="002060"/>
                </a:solidFill>
                <a:latin typeface="Georgia" panose="02040502050405020303" pitchFamily="18" charset="0"/>
              </a:rPr>
              <a:t>with no </a:t>
            </a:r>
            <a:r>
              <a:rPr lang="en-GB" sz="2800" dirty="0">
                <a:solidFill>
                  <a:srgbClr val="002060"/>
                </a:solidFill>
                <a:latin typeface="Georgia" panose="02040502050405020303" pitchFamily="18" charset="0"/>
              </a:rPr>
              <a:t>establishment in the EU</a:t>
            </a:r>
          </a:p>
        </p:txBody>
      </p:sp>
    </p:spTree>
    <p:extLst>
      <p:ext uri="{BB962C8B-B14F-4D97-AF65-F5344CB8AC3E}">
        <p14:creationId xmlns:p14="http://schemas.microsoft.com/office/powerpoint/2010/main" val="969025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12C7A-AD60-5448-A8FC-1991518A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442" y="399511"/>
            <a:ext cx="9332888" cy="555108"/>
          </a:xfrm>
        </p:spPr>
        <p:txBody>
          <a:bodyPr>
            <a:normAutofit/>
          </a:bodyPr>
          <a:lstStyle/>
          <a:p>
            <a:r>
              <a:rPr lang="en-GB" sz="2400" b="1" i="1" dirty="0">
                <a:solidFill>
                  <a:srgbClr val="002060"/>
                </a:solidFill>
                <a:latin typeface="Georgia" panose="02040502050405020303" pitchFamily="18" charset="0"/>
              </a:rPr>
              <a:t>White Paper-</a:t>
            </a:r>
            <a:r>
              <a:rPr lang="en-US" sz="2400" b="1" i="1" dirty="0">
                <a:solidFill>
                  <a:srgbClr val="002060"/>
                </a:solidFill>
                <a:latin typeface="Georgia" panose="02040502050405020303" pitchFamily="18" charset="0"/>
              </a:rPr>
              <a:t> EU targets</a:t>
            </a:r>
            <a:endParaRPr lang="el-GR" sz="2400" b="1" i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CC255-7024-244A-BF27-69E8D6C97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998" y="1977588"/>
            <a:ext cx="11316992" cy="462186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GB" sz="2000" dirty="0">
              <a:latin typeface="Georgia" panose="02040502050405020303" pitchFamily="18" charset="0"/>
            </a:endParaRPr>
          </a:p>
          <a:p>
            <a:pPr marL="457200" lvl="1" indent="0">
              <a:buNone/>
            </a:pPr>
            <a:endParaRPr lang="en-GB" sz="2000" dirty="0">
              <a:latin typeface="Georgia" panose="02040502050405020303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GB" sz="2800" dirty="0">
                <a:solidFill>
                  <a:srgbClr val="002060"/>
                </a:solidFill>
                <a:latin typeface="Georgia" panose="02040502050405020303" pitchFamily="18" charset="0"/>
              </a:rPr>
              <a:t>Any undertaking in the EU &amp; suggested thresholds:</a:t>
            </a:r>
            <a:br>
              <a:rPr lang="en-US" dirty="0"/>
            </a:br>
            <a:endParaRPr lang="en-US" dirty="0"/>
          </a:p>
          <a:p>
            <a:pPr marL="1028700" lvl="1" indent="-571500">
              <a:buFont typeface="+mj-lt"/>
              <a:buAutoNum type="romanLcPeriod"/>
            </a:pPr>
            <a:r>
              <a:rPr lang="en-US" sz="2600" dirty="0">
                <a:solidFill>
                  <a:srgbClr val="002060"/>
                </a:solidFill>
                <a:latin typeface="Georgia" panose="02040502050405020303" pitchFamily="18" charset="0"/>
              </a:rPr>
              <a:t>a </a:t>
            </a:r>
            <a:r>
              <a:rPr lang="en-US" sz="2600" b="1" i="1" dirty="0">
                <a:solidFill>
                  <a:srgbClr val="002060"/>
                </a:solidFill>
                <a:latin typeface="Georgia" panose="02040502050405020303" pitchFamily="18" charset="0"/>
              </a:rPr>
              <a:t>qualitative threshold </a:t>
            </a:r>
            <a:r>
              <a:rPr lang="en-US" sz="2600" dirty="0">
                <a:solidFill>
                  <a:srgbClr val="002060"/>
                </a:solidFill>
                <a:latin typeface="Georgia" panose="02040502050405020303" pitchFamily="18" charset="0"/>
              </a:rPr>
              <a:t>referring to all assets likely to generate a significant EU turnover in the future and/or a quantitative threshold set with reference to the value of the transaction; 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US" sz="2600" dirty="0">
                <a:solidFill>
                  <a:srgbClr val="002060"/>
                </a:solidFill>
                <a:latin typeface="Georgia" panose="02040502050405020303" pitchFamily="18" charset="0"/>
              </a:rPr>
              <a:t>a </a:t>
            </a:r>
            <a:r>
              <a:rPr lang="en-US" sz="2600" b="1" i="1" dirty="0">
                <a:solidFill>
                  <a:srgbClr val="002060"/>
                </a:solidFill>
                <a:latin typeface="Georgia" panose="02040502050405020303" pitchFamily="18" charset="0"/>
              </a:rPr>
              <a:t>quantitative threshold </a:t>
            </a:r>
            <a:r>
              <a:rPr lang="en-US" sz="2600" dirty="0">
                <a:solidFill>
                  <a:srgbClr val="002060"/>
                </a:solidFill>
                <a:latin typeface="Georgia" panose="02040502050405020303" pitchFamily="18" charset="0"/>
              </a:rPr>
              <a:t>based on turnover of the acquired target, i.e., EUR 100 million </a:t>
            </a: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457200" lvl="1" indent="0">
              <a:buNone/>
            </a:pPr>
            <a:endParaRPr lang="en-GB" sz="28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571500" indent="-571500">
              <a:buFont typeface="+mj-lt"/>
              <a:buAutoNum type="romanLcPeriod"/>
            </a:pPr>
            <a:endParaRPr lang="en-GB" sz="28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A28498D-8649-FF4D-AF02-552E2823D523}"/>
              </a:ext>
            </a:extLst>
          </p:cNvPr>
          <p:cNvCxnSpPr>
            <a:cxnSpLocks/>
          </p:cNvCxnSpPr>
          <p:nvPr/>
        </p:nvCxnSpPr>
        <p:spPr>
          <a:xfrm>
            <a:off x="463345" y="415048"/>
            <a:ext cx="11316991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C853AAC-BE72-D14C-AEDB-2990B1AC6424}"/>
              </a:ext>
            </a:extLst>
          </p:cNvPr>
          <p:cNvCxnSpPr>
            <a:cxnSpLocks/>
          </p:cNvCxnSpPr>
          <p:nvPr/>
        </p:nvCxnSpPr>
        <p:spPr>
          <a:xfrm>
            <a:off x="303998" y="6647392"/>
            <a:ext cx="11289903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DAF966C-7394-B441-8D4F-D847090518CD}"/>
              </a:ext>
            </a:extLst>
          </p:cNvPr>
          <p:cNvSpPr txBox="1"/>
          <p:nvPr/>
        </p:nvSpPr>
        <p:spPr>
          <a:xfrm>
            <a:off x="10380132" y="6244163"/>
            <a:ext cx="10060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solidFill>
                  <a:srgbClr val="002060"/>
                </a:solidFill>
                <a:latin typeface="Georgia" panose="02040502050405020303" pitchFamily="18" charset="0"/>
              </a:rPr>
              <a:t>@ 2020 CIIM</a:t>
            </a:r>
            <a:endParaRPr lang="el-GR" sz="105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F72112-16D2-4449-940D-46AE35E0B0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45" y="476266"/>
            <a:ext cx="976376" cy="478353"/>
          </a:xfrm>
          <a:prstGeom prst="rect">
            <a:avLst/>
          </a:prstGeom>
        </p:spPr>
      </p:pic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E70E2824-449A-D34F-8020-C64F3108CA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3330" y="415048"/>
            <a:ext cx="1068572" cy="51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461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12C7A-AD60-5448-A8FC-1991518A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9721" y="466151"/>
            <a:ext cx="9332888" cy="488469"/>
          </a:xfrm>
        </p:spPr>
        <p:txBody>
          <a:bodyPr>
            <a:normAutofit/>
          </a:bodyPr>
          <a:lstStyle/>
          <a:p>
            <a:r>
              <a:rPr lang="en-GB" sz="2400" b="1" i="1" dirty="0">
                <a:solidFill>
                  <a:srgbClr val="002060"/>
                </a:solidFill>
                <a:latin typeface="Georgia" panose="02040502050405020303" pitchFamily="18" charset="0"/>
              </a:rPr>
              <a:t>White Paper-</a:t>
            </a:r>
            <a:r>
              <a:rPr lang="en-US" sz="2400" b="1" i="1" dirty="0">
                <a:solidFill>
                  <a:srgbClr val="002060"/>
                </a:solidFill>
                <a:latin typeface="Georgia" panose="02040502050405020303" pitchFamily="18" charset="0"/>
              </a:rPr>
              <a:t> Acquisition</a:t>
            </a:r>
            <a:endParaRPr lang="el-GR" sz="2400" b="1" dirty="0">
              <a:solidFill>
                <a:srgbClr val="002060"/>
              </a:solidFill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CC255-7024-244A-BF27-69E8D6C97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833" y="2275274"/>
            <a:ext cx="11379504" cy="381701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GB" sz="2000" dirty="0">
              <a:latin typeface="Georgia" panose="02040502050405020303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Acquisition – directly or indirectly – of control of an undertaking,</a:t>
            </a:r>
          </a:p>
          <a:p>
            <a:pPr lvl="1">
              <a:buFont typeface="Wingdings" pitchFamily="2" charset="2"/>
              <a:buChar char="§"/>
            </a:pP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Acquisition – directly or indirectly – of at least [a specific percentage] % of the shares</a:t>
            </a:r>
          </a:p>
          <a:p>
            <a:pPr marL="457200" lvl="1" indent="0">
              <a:buNone/>
            </a:pP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or voting rights or otherwise of “material influence” in an undertaking</a:t>
            </a:r>
          </a:p>
          <a:p>
            <a:pPr lvl="1">
              <a:buFont typeface="Wingdings" pitchFamily="2" charset="2"/>
              <a:buChar char="§"/>
            </a:pP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Material influence- significant but not controlling minority rights/ shareholding</a:t>
            </a:r>
          </a:p>
          <a:p>
            <a:pPr lvl="1">
              <a:buFont typeface="Wingdings" pitchFamily="2" charset="2"/>
              <a:buChar char="§"/>
            </a:pP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Freedom of Capital &amp; portfolio investments </a:t>
            </a:r>
            <a:r>
              <a:rPr lang="en-GB" sz="2600" b="1" i="1" dirty="0">
                <a:solidFill>
                  <a:srgbClr val="002060"/>
                </a:solidFill>
                <a:latin typeface="Georgia" panose="02040502050405020303" pitchFamily="18" charset="0"/>
              </a:rPr>
              <a:t>?</a:t>
            </a: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(TBD)</a:t>
            </a:r>
          </a:p>
          <a:p>
            <a:pPr lvl="1"/>
            <a:endParaRPr lang="en-GB" sz="20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l-GR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A28498D-8649-FF4D-AF02-552E2823D523}"/>
              </a:ext>
            </a:extLst>
          </p:cNvPr>
          <p:cNvCxnSpPr>
            <a:cxnSpLocks/>
          </p:cNvCxnSpPr>
          <p:nvPr/>
        </p:nvCxnSpPr>
        <p:spPr>
          <a:xfrm>
            <a:off x="463346" y="399511"/>
            <a:ext cx="11316991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C853AAC-BE72-D14C-AEDB-2990B1AC6424}"/>
              </a:ext>
            </a:extLst>
          </p:cNvPr>
          <p:cNvCxnSpPr>
            <a:cxnSpLocks/>
          </p:cNvCxnSpPr>
          <p:nvPr/>
        </p:nvCxnSpPr>
        <p:spPr>
          <a:xfrm>
            <a:off x="303998" y="6647392"/>
            <a:ext cx="11289903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DAF966C-7394-B441-8D4F-D847090518CD}"/>
              </a:ext>
            </a:extLst>
          </p:cNvPr>
          <p:cNvSpPr txBox="1"/>
          <p:nvPr/>
        </p:nvSpPr>
        <p:spPr>
          <a:xfrm>
            <a:off x="10380132" y="6244163"/>
            <a:ext cx="10060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solidFill>
                  <a:srgbClr val="002060"/>
                </a:solidFill>
                <a:latin typeface="Georgia" panose="02040502050405020303" pitchFamily="18" charset="0"/>
              </a:rPr>
              <a:t>@ 2020 CIIM</a:t>
            </a:r>
            <a:endParaRPr lang="el-GR" sz="105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F72112-16D2-4449-940D-46AE35E0B0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45" y="476266"/>
            <a:ext cx="976376" cy="478353"/>
          </a:xfrm>
          <a:prstGeom prst="rect">
            <a:avLst/>
          </a:prstGeom>
        </p:spPr>
      </p:pic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E70E2824-449A-D34F-8020-C64F3108CA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3330" y="415048"/>
            <a:ext cx="1068572" cy="51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54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12C7A-AD60-5448-A8FC-1991518A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9721" y="466151"/>
            <a:ext cx="9332888" cy="488469"/>
          </a:xfrm>
        </p:spPr>
        <p:txBody>
          <a:bodyPr>
            <a:normAutofit/>
          </a:bodyPr>
          <a:lstStyle/>
          <a:p>
            <a:r>
              <a:rPr lang="en-GB" sz="2400" b="1" i="1" dirty="0">
                <a:solidFill>
                  <a:srgbClr val="002060"/>
                </a:solidFill>
                <a:latin typeface="Georgia" panose="02040502050405020303" pitchFamily="18" charset="0"/>
              </a:rPr>
              <a:t>White Paper-the subsidy, as the triggering event</a:t>
            </a:r>
            <a:endParaRPr lang="el-GR" sz="2400" b="1" dirty="0">
              <a:solidFill>
                <a:srgbClr val="002060"/>
              </a:solidFill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CC255-7024-244A-BF27-69E8D6C97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345" y="1214438"/>
            <a:ext cx="11316992" cy="528364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GB" sz="2000" dirty="0">
              <a:latin typeface="Georgia" panose="02040502050405020303" pitchFamily="18" charset="0"/>
            </a:endParaRPr>
          </a:p>
          <a:p>
            <a:pPr marL="457200" lvl="1" indent="0">
              <a:buNone/>
            </a:pPr>
            <a:endParaRPr lang="en-GB" sz="2000" dirty="0">
              <a:latin typeface="Georgia" panose="02040502050405020303" pitchFamily="18" charset="0"/>
            </a:endParaRPr>
          </a:p>
          <a:p>
            <a:pPr lvl="1"/>
            <a:endParaRPr lang="en-GB" sz="20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l-GR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A28498D-8649-FF4D-AF02-552E2823D523}"/>
              </a:ext>
            </a:extLst>
          </p:cNvPr>
          <p:cNvCxnSpPr>
            <a:cxnSpLocks/>
          </p:cNvCxnSpPr>
          <p:nvPr/>
        </p:nvCxnSpPr>
        <p:spPr>
          <a:xfrm>
            <a:off x="463346" y="399511"/>
            <a:ext cx="11316991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C853AAC-BE72-D14C-AEDB-2990B1AC6424}"/>
              </a:ext>
            </a:extLst>
          </p:cNvPr>
          <p:cNvCxnSpPr>
            <a:cxnSpLocks/>
          </p:cNvCxnSpPr>
          <p:nvPr/>
        </p:nvCxnSpPr>
        <p:spPr>
          <a:xfrm>
            <a:off x="303998" y="6647392"/>
            <a:ext cx="11289903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DAF966C-7394-B441-8D4F-D847090518CD}"/>
              </a:ext>
            </a:extLst>
          </p:cNvPr>
          <p:cNvSpPr txBox="1"/>
          <p:nvPr/>
        </p:nvSpPr>
        <p:spPr>
          <a:xfrm>
            <a:off x="10380132" y="6244163"/>
            <a:ext cx="10060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solidFill>
                  <a:srgbClr val="002060"/>
                </a:solidFill>
                <a:latin typeface="Georgia" panose="02040502050405020303" pitchFamily="18" charset="0"/>
              </a:rPr>
              <a:t>@ 2020 CIIM</a:t>
            </a:r>
            <a:endParaRPr lang="el-GR" sz="105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F72112-16D2-4449-940D-46AE35E0B0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45" y="476266"/>
            <a:ext cx="976376" cy="478353"/>
          </a:xfrm>
          <a:prstGeom prst="rect">
            <a:avLst/>
          </a:prstGeom>
        </p:spPr>
      </p:pic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E70E2824-449A-D34F-8020-C64F3108CA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3330" y="415048"/>
            <a:ext cx="1068572" cy="51823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C1EB9B7-E4D9-E045-9991-EE10867A4C2F}"/>
              </a:ext>
            </a:extLst>
          </p:cNvPr>
          <p:cNvSpPr txBox="1"/>
          <p:nvPr/>
        </p:nvSpPr>
        <p:spPr>
          <a:xfrm>
            <a:off x="303998" y="3240514"/>
            <a:ext cx="106645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Threshold of the amount of the subsidy: </a:t>
            </a:r>
            <a:r>
              <a:rPr lang="en-GB" sz="2600" b="1" i="1" dirty="0">
                <a:solidFill>
                  <a:srgbClr val="002060"/>
                </a:solidFill>
                <a:latin typeface="Georgia" panose="02040502050405020303" pitchFamily="18" charset="0"/>
              </a:rPr>
              <a:t>200 000 euros </a:t>
            </a: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in 3 years.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Member States to set the threshold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Ratio of value of acquisition price/financial contribution of foreign authorities </a:t>
            </a:r>
            <a:r>
              <a:rPr lang="en-GB" sz="2600" b="1" i="1" dirty="0">
                <a:solidFill>
                  <a:srgbClr val="002060"/>
                </a:solidFill>
                <a:latin typeface="Georgia" panose="02040502050405020303" pitchFamily="18" charset="0"/>
              </a:rPr>
              <a:t>or </a:t>
            </a: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minimum numerical threshold</a:t>
            </a:r>
          </a:p>
          <a:p>
            <a:pPr marL="285750" indent="-285750">
              <a:buFont typeface="Wingdings" pitchFamily="2" charset="2"/>
              <a:buChar char="§"/>
            </a:pPr>
            <a:endParaRPr lang="en-GB" sz="26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endParaRPr lang="en-GB" sz="28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endParaRPr lang="en-GB" sz="28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en-GB" sz="28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065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12C7A-AD60-5448-A8FC-1991518A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9721" y="466151"/>
            <a:ext cx="9332888" cy="488469"/>
          </a:xfrm>
        </p:spPr>
        <p:txBody>
          <a:bodyPr>
            <a:normAutofit/>
          </a:bodyPr>
          <a:lstStyle/>
          <a:p>
            <a:r>
              <a:rPr lang="en-GB" sz="2400" b="1" i="1" dirty="0">
                <a:solidFill>
                  <a:srgbClr val="002060"/>
                </a:solidFill>
                <a:latin typeface="Georgia" panose="02040502050405020303" pitchFamily="18" charset="0"/>
              </a:rPr>
              <a:t>White Paper-distortion on a case-by-case assessment</a:t>
            </a:r>
            <a:endParaRPr lang="el-GR" sz="2400" b="1" dirty="0">
              <a:solidFill>
                <a:srgbClr val="002060"/>
              </a:solidFill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CC255-7024-244A-BF27-69E8D6C97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998" y="2605414"/>
            <a:ext cx="11204140" cy="389266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2060"/>
                </a:solidFill>
                <a:latin typeface="Georgia" panose="02040502050405020303" pitchFamily="18" charset="0"/>
              </a:rPr>
              <a:t>Size of the subsidy</a:t>
            </a: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2060"/>
                </a:solidFill>
                <a:latin typeface="Georgia" panose="02040502050405020303" pitchFamily="18" charset="0"/>
              </a:rPr>
              <a:t>Situation of the beneficiary ( size of the investor and/or the target)</a:t>
            </a: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2060"/>
                </a:solidFill>
                <a:latin typeface="Georgia" panose="02040502050405020303" pitchFamily="18" charset="0"/>
              </a:rPr>
              <a:t>Situation on the market: degree of concentration, excess capacity of investor, privileged access to the market</a:t>
            </a: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2060"/>
                </a:solidFill>
                <a:latin typeface="Georgia" panose="02040502050405020303" pitchFamily="18" charset="0"/>
              </a:rPr>
              <a:t>Level of activity (ratio of targeted entity/global activity)</a:t>
            </a: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2060"/>
                </a:solidFill>
                <a:latin typeface="Georgia" panose="02040502050405020303" pitchFamily="18" charset="0"/>
              </a:rPr>
              <a:t>Balanced against EU interest test</a:t>
            </a:r>
          </a:p>
          <a:p>
            <a:pPr marL="571500" indent="-571500">
              <a:buFont typeface="+mj-lt"/>
              <a:buAutoNum type="romanLcPeriod"/>
            </a:pPr>
            <a:endParaRPr lang="en-US" sz="26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l-GR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A28498D-8649-FF4D-AF02-552E2823D523}"/>
              </a:ext>
            </a:extLst>
          </p:cNvPr>
          <p:cNvCxnSpPr>
            <a:cxnSpLocks/>
          </p:cNvCxnSpPr>
          <p:nvPr/>
        </p:nvCxnSpPr>
        <p:spPr>
          <a:xfrm>
            <a:off x="463346" y="399511"/>
            <a:ext cx="11316991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C853AAC-BE72-D14C-AEDB-2990B1AC6424}"/>
              </a:ext>
            </a:extLst>
          </p:cNvPr>
          <p:cNvCxnSpPr>
            <a:cxnSpLocks/>
          </p:cNvCxnSpPr>
          <p:nvPr/>
        </p:nvCxnSpPr>
        <p:spPr>
          <a:xfrm>
            <a:off x="303998" y="6647392"/>
            <a:ext cx="11289903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DAF966C-7394-B441-8D4F-D847090518CD}"/>
              </a:ext>
            </a:extLst>
          </p:cNvPr>
          <p:cNvSpPr txBox="1"/>
          <p:nvPr/>
        </p:nvSpPr>
        <p:spPr>
          <a:xfrm>
            <a:off x="10380132" y="6244163"/>
            <a:ext cx="10060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solidFill>
                  <a:srgbClr val="002060"/>
                </a:solidFill>
                <a:latin typeface="Georgia" panose="02040502050405020303" pitchFamily="18" charset="0"/>
              </a:rPr>
              <a:t>@ 2020 CIIM</a:t>
            </a:r>
            <a:endParaRPr lang="el-GR" sz="105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F72112-16D2-4449-940D-46AE35E0B0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45" y="476266"/>
            <a:ext cx="976376" cy="478353"/>
          </a:xfrm>
          <a:prstGeom prst="rect">
            <a:avLst/>
          </a:prstGeom>
        </p:spPr>
      </p:pic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E70E2824-449A-D34F-8020-C64F3108CA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3330" y="415048"/>
            <a:ext cx="1068572" cy="51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520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12C7A-AD60-5448-A8FC-1991518A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9721" y="466151"/>
            <a:ext cx="9332888" cy="488469"/>
          </a:xfrm>
        </p:spPr>
        <p:txBody>
          <a:bodyPr>
            <a:normAutofit/>
          </a:bodyPr>
          <a:lstStyle/>
          <a:p>
            <a:r>
              <a:rPr lang="en-GB" sz="2400" b="1" dirty="0">
                <a:solidFill>
                  <a:srgbClr val="002060"/>
                </a:solidFill>
                <a:latin typeface="Georgia" panose="02040502050405020303" pitchFamily="18" charset="0"/>
                <a:ea typeface="+mn-ea"/>
                <a:cs typeface="+mn-cs"/>
              </a:rPr>
              <a:t>Procedure- Competent authorities</a:t>
            </a:r>
            <a:endParaRPr lang="el-GR" sz="2400" b="1" dirty="0">
              <a:solidFill>
                <a:srgbClr val="002060"/>
              </a:solidFill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CC255-7024-244A-BF27-69E8D6C97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755" y="1535587"/>
            <a:ext cx="11162820" cy="4835534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§"/>
            </a:pP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Ex ante notification procedure /ex officio investigation</a:t>
            </a:r>
          </a:p>
          <a:p>
            <a:pPr lvl="1">
              <a:buFont typeface="Wingdings" pitchFamily="2" charset="2"/>
              <a:buChar char="§"/>
            </a:pP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with stand still period (length TBD)</a:t>
            </a:r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2060"/>
                </a:solidFill>
                <a:latin typeface="Georgia" panose="02040502050405020303" pitchFamily="18" charset="0"/>
              </a:rPr>
              <a:t>Authorities: Member State- Commission- Cooperative Mechanism</a:t>
            </a:r>
          </a:p>
          <a:p>
            <a:pPr lvl="1">
              <a:buFont typeface="Wingdings" pitchFamily="2" charset="2"/>
              <a:buChar char="§"/>
            </a:pPr>
            <a:endParaRPr lang="en-GB" sz="26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In depth investigation: Commission</a:t>
            </a:r>
          </a:p>
          <a:p>
            <a:pPr marL="914400" lvl="2" indent="0">
              <a:buNone/>
            </a:pPr>
            <a:r>
              <a:rPr lang="en-GB" sz="2200" b="1" i="1" dirty="0">
                <a:solidFill>
                  <a:srgbClr val="002060"/>
                </a:solidFill>
                <a:latin typeface="Georgia" panose="02040502050405020303" pitchFamily="18" charset="0"/>
              </a:rPr>
              <a:t>Information to disclose</a:t>
            </a:r>
            <a:r>
              <a:rPr lang="en-GB" sz="2200" dirty="0">
                <a:solidFill>
                  <a:srgbClr val="002060"/>
                </a:solidFill>
                <a:latin typeface="Georgia" panose="02040502050405020303" pitchFamily="18" charset="0"/>
              </a:rPr>
              <a:t>:</a:t>
            </a:r>
          </a:p>
          <a:p>
            <a:pPr marL="914400" lvl="2" indent="0">
              <a:buNone/>
            </a:pP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ownership, governance, information on financing, turnover,</a:t>
            </a:r>
          </a:p>
          <a:p>
            <a:pPr marL="914400" lvl="2" indent="0">
              <a:buNone/>
            </a:pP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alternative prospective acquirers</a:t>
            </a:r>
          </a:p>
          <a:p>
            <a:pPr marL="914400" lvl="2" indent="0">
              <a:buNone/>
            </a:pPr>
            <a:r>
              <a:rPr lang="en-GB" sz="2600" dirty="0">
                <a:solidFill>
                  <a:srgbClr val="002060"/>
                </a:solidFill>
                <a:latin typeface="Georgia" panose="02040502050405020303" pitchFamily="18" charset="0"/>
              </a:rPr>
              <a:t>Third-country authorities’ contribution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A28498D-8649-FF4D-AF02-552E2823D523}"/>
              </a:ext>
            </a:extLst>
          </p:cNvPr>
          <p:cNvCxnSpPr>
            <a:cxnSpLocks/>
          </p:cNvCxnSpPr>
          <p:nvPr/>
        </p:nvCxnSpPr>
        <p:spPr>
          <a:xfrm>
            <a:off x="463346" y="399511"/>
            <a:ext cx="11316991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C853AAC-BE72-D14C-AEDB-2990B1AC6424}"/>
              </a:ext>
            </a:extLst>
          </p:cNvPr>
          <p:cNvCxnSpPr>
            <a:cxnSpLocks/>
          </p:cNvCxnSpPr>
          <p:nvPr/>
        </p:nvCxnSpPr>
        <p:spPr>
          <a:xfrm>
            <a:off x="303998" y="6647392"/>
            <a:ext cx="11289903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DAF966C-7394-B441-8D4F-D847090518CD}"/>
              </a:ext>
            </a:extLst>
          </p:cNvPr>
          <p:cNvSpPr txBox="1"/>
          <p:nvPr/>
        </p:nvSpPr>
        <p:spPr>
          <a:xfrm>
            <a:off x="10380132" y="6244163"/>
            <a:ext cx="10060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solidFill>
                  <a:srgbClr val="002060"/>
                </a:solidFill>
                <a:latin typeface="Georgia" panose="02040502050405020303" pitchFamily="18" charset="0"/>
              </a:rPr>
              <a:t>@ 2020 CIIM</a:t>
            </a:r>
            <a:endParaRPr lang="el-GR" sz="105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F72112-16D2-4449-940D-46AE35E0B0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45" y="476266"/>
            <a:ext cx="976376" cy="478353"/>
          </a:xfrm>
          <a:prstGeom prst="rect">
            <a:avLst/>
          </a:prstGeom>
        </p:spPr>
      </p:pic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E70E2824-449A-D34F-8020-C64F3108CA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3330" y="415048"/>
            <a:ext cx="1068572" cy="51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926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2985</TotalTime>
  <Words>955</Words>
  <Application>Microsoft Macintosh PowerPoint</Application>
  <PresentationFormat>Widescreen</PresentationFormat>
  <Paragraphs>139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Ebrima</vt:lpstr>
      <vt:lpstr>Georgia</vt:lpstr>
      <vt:lpstr>Wingdings</vt:lpstr>
      <vt:lpstr>Office Theme</vt:lpstr>
      <vt:lpstr>PowerPoint Presentation</vt:lpstr>
      <vt:lpstr>FDI: the take forward</vt:lpstr>
      <vt:lpstr>White Paper –new screening process </vt:lpstr>
      <vt:lpstr>White Paper-the non EU investor</vt:lpstr>
      <vt:lpstr>White Paper- EU targets</vt:lpstr>
      <vt:lpstr>White Paper- Acquisition</vt:lpstr>
      <vt:lpstr>White Paper-the subsidy, as the triggering event</vt:lpstr>
      <vt:lpstr>White Paper-distortion on a case-by-case assessment</vt:lpstr>
      <vt:lpstr>Procedure- Competent authorities</vt:lpstr>
      <vt:lpstr>Final decision &amp;Redressive measures</vt:lpstr>
      <vt:lpstr>White paper: the definition of subsidy as a tax incentive </vt:lpstr>
      <vt:lpstr>White paper: the definition of subsidy as a tax incentive </vt:lpstr>
      <vt:lpstr>Communication: tax incentives in financing &amp; investment</vt:lpstr>
      <vt:lpstr>Communication: tax incentives in financing &amp; investment</vt:lpstr>
      <vt:lpstr>EU Public Consultation-share your views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Eleni Apostolidou</dc:creator>
  <cp:lastModifiedBy>Eleni Apostolidou</cp:lastModifiedBy>
  <cp:revision>140</cp:revision>
  <dcterms:created xsi:type="dcterms:W3CDTF">2020-11-24T10:49:18Z</dcterms:created>
  <dcterms:modified xsi:type="dcterms:W3CDTF">2020-12-10T10:46:23Z</dcterms:modified>
</cp:coreProperties>
</file>