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4B9632-5D11-F140-9D17-228BE91EF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EC9791B-7E88-CF48-AD71-CE554A680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335335-E3E5-824D-A3F8-0FF9800E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5F00F16-053B-8648-93EF-274DA1BEF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FD9DE2-02DA-A74C-AA0E-4AA3D002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205733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C468DF-5B20-A24E-8447-1FE9A7D9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358923A-9313-C44F-83D3-3C189D18C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D49288-660B-E445-BD87-474A8ED05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A05E1B-5039-8547-ADF6-317D5D16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ACB66D4-555A-BF44-8DD2-28E98E40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9089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569EDAD-64C4-7744-BC5F-C1D446123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BC0F227-3CFC-5247-B4F8-870B78988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5D5CC8-FC4D-F44A-B97A-222CFE7B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7D63F31-5B16-B445-8624-A9369FC1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25E29B2-426D-F741-B2E6-7D7497E2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29018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710006-D5FF-2D49-B9D9-F14CD6AF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5800D6-1142-114C-9E50-88D76DAD9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69D68B-B642-1340-AF2E-ADAC0EFB6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C020E4-9FD3-FC45-A7CD-217E1CDD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EA1B64-95EE-9346-877F-FE103E77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27855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A607E8-EE78-6C48-9C9D-062CA3B9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B26C71-D96D-B14A-BA39-29CB2D0E0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8410AE-2C22-A64D-9DA0-D66160A03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EB5AAC-5CA1-0E44-AEBA-33001E2C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89AE67-8E3D-ED45-9609-42BC8F0E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39463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A6B34D-C69E-0544-8B3F-428FFE06F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91B766-7F54-494E-B8C9-92BF812BF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258A1A-DAD2-5D4A-9F14-350DCF622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B97B7FA-0839-4B44-94C9-91DD9A5A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2FB5A9D-6D8D-4B4A-81E2-76F49EA5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E4975B-70F3-8248-ABE8-01ECF518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70819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C12382-9CC7-2F45-97DB-95637101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B26447B-85FB-1E40-BC81-5E7196F11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3CF51DC-FF85-CF47-9792-76D70B571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3F73CDC-C167-2C49-ABBD-2D4ED59EA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C584425-AF9D-2546-A8F1-0FF8E8022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0FA5D0B-0A53-7141-9895-63730E1B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B809A66-9C66-A149-B3B9-9EC7D81A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8F7CD4A-E786-B648-9D26-448BCE3F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13429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9D767B-F1C7-3747-80AE-1F6023DD0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782BDFE-B4FA-2D44-AE15-F37178381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CBE0C2B-FDE7-2841-B378-27DB95F5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AB9E510-540C-6C46-9F24-6FA8C562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59992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6B8E877-5AB7-6B40-9490-89551FE4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5F3B736-4D65-7D44-B5F4-216151A17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ED52DC6-4072-AB49-AF24-DAD744A4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6322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BF1FAC-7261-474C-94AE-B67DE76B6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E1F08D-B9BC-F741-AD34-2BF25AEDA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0DC69AA-988F-1848-A8CD-B0A9DF6C1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25E5DEC-53EF-2A4C-BE56-EC9215433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F8C9CB6-89FF-1049-B814-F925F6A74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8E5E625-6422-F64F-AFFB-56507E73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93110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AF02D8-3C48-2247-8863-8024DAA5B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AB4D23B-FC63-DE46-9C9A-9202A4B30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CY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B471BB1-3F2C-3241-89AE-01D33CB38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5654A7-07C1-EC46-A4F4-C6BD1C33E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37710F9-170F-8242-BC1E-84106638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62454A-8BA3-0C4F-B307-2CE3ECA6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57268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8633716-9929-9845-AD5A-6DFCFFB52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A16C70F-07BA-F64B-BAC4-DB6EA2A2F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27304D7-726C-7348-9162-370B24876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333DD-A109-6F41-BADE-F28413FCB35B}" type="datetimeFigureOut">
              <a:rPr lang="el-CY" smtClean="0"/>
              <a:t>9/12/20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9A74E7-4FD6-2F48-BB51-8DFEDCE3C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0912BFD-185E-7743-B6A0-5D2AA507E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D7629-9726-D44D-B430-528089319C0E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35398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E45BEF8-3CAF-4745-B1D4-57BE044FC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/>
              <a:t>Remarks</a:t>
            </a:r>
            <a:endParaRPr lang="el-CY" sz="520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7B70237-FC8B-3044-B668-9A870E194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2067068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err="1"/>
              <a:t>Nikitas</a:t>
            </a:r>
            <a:r>
              <a:rPr lang="en-US" dirty="0"/>
              <a:t> </a:t>
            </a:r>
            <a:r>
              <a:rPr lang="en-US" dirty="0" err="1"/>
              <a:t>Hatzimihail</a:t>
            </a:r>
            <a:endParaRPr lang="en-US"/>
          </a:p>
          <a:p>
            <a:pPr algn="l"/>
            <a:r>
              <a:rPr lang="en-US" dirty="0"/>
              <a:t>University of Cyprus</a:t>
            </a:r>
            <a:endParaRPr lang="el-C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AC55FA-1C4E-4DAA-9C62-5A24C04BE5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68" r="34133" b="-1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4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2A73DFB-A540-DF45-9384-8206ED2C9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/>
              <a:t>Governance Regimes</a:t>
            </a:r>
            <a:endParaRPr lang="el-CY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4D4835-9816-B142-9DF1-2AA0384BD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000"/>
              <a:t>Multilateralism</a:t>
            </a:r>
          </a:p>
          <a:p>
            <a:pPr lvl="1"/>
            <a:r>
              <a:rPr lang="en-US" sz="2000"/>
              <a:t>Vertical: Granting jurisdiction to an international institution (e.g. WTO)</a:t>
            </a:r>
          </a:p>
          <a:p>
            <a:pPr lvl="1"/>
            <a:r>
              <a:rPr lang="en-US" sz="2000"/>
              <a:t>Horizontal: allocation of jurisdiction between States</a:t>
            </a:r>
          </a:p>
          <a:p>
            <a:pPr lvl="2"/>
            <a:r>
              <a:rPr lang="en-US" dirty="0"/>
              <a:t>Think private international law (conflict of laws): connecting factors</a:t>
            </a:r>
          </a:p>
          <a:p>
            <a:r>
              <a:rPr lang="en-US" sz="2000"/>
              <a:t>Bilateralism</a:t>
            </a:r>
          </a:p>
          <a:p>
            <a:pPr lvl="1"/>
            <a:r>
              <a:rPr lang="en-US" sz="2000"/>
              <a:t>BIT</a:t>
            </a:r>
          </a:p>
          <a:p>
            <a:pPr lvl="1"/>
            <a:r>
              <a:rPr lang="en-US" sz="2000"/>
              <a:t>Agreements</a:t>
            </a:r>
            <a:endParaRPr lang="el-GR" sz="2000"/>
          </a:p>
          <a:p>
            <a:r>
              <a:rPr lang="en-US" sz="2000"/>
              <a:t>Unilateralism</a:t>
            </a:r>
          </a:p>
          <a:p>
            <a:pPr lvl="2"/>
            <a:r>
              <a:rPr lang="en-US" dirty="0"/>
              <a:t>Think regulatory law: jurisdiction grounded on </a:t>
            </a:r>
            <a:r>
              <a:rPr lang="en-US" i="1" dirty="0"/>
              <a:t>effects</a:t>
            </a:r>
            <a:r>
              <a:rPr lang="en-US" dirty="0"/>
              <a:t> impacting the forum</a:t>
            </a:r>
          </a:p>
          <a:p>
            <a:pPr lvl="1"/>
            <a:r>
              <a:rPr lang="en-US" sz="2000"/>
              <a:t>Pre-emptive: permission</a:t>
            </a:r>
          </a:p>
          <a:p>
            <a:pPr lvl="1"/>
            <a:r>
              <a:rPr lang="en-US" sz="2000"/>
              <a:t>Remedial: invalidation</a:t>
            </a:r>
          </a:p>
          <a:p>
            <a:pPr lvl="1"/>
            <a:r>
              <a:rPr lang="en-US" sz="2000"/>
              <a:t>“Consensual"</a:t>
            </a:r>
          </a:p>
          <a:p>
            <a:pPr marL="0" indent="0">
              <a:buNone/>
            </a:pPr>
            <a:endParaRPr lang="el-CY" sz="2000"/>
          </a:p>
        </p:txBody>
      </p:sp>
    </p:spTree>
    <p:extLst>
      <p:ext uri="{BB962C8B-B14F-4D97-AF65-F5344CB8AC3E}">
        <p14:creationId xmlns:p14="http://schemas.microsoft.com/office/powerpoint/2010/main" val="244621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021243A-5C52-1E4B-84B2-0D2C0A5B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Extraterritoriality</a:t>
            </a:r>
            <a:endParaRPr lang="el-CY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C53A28-969B-D144-9819-AC6D5637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/>
              <a:t>Regulating conduct abroad</a:t>
            </a:r>
          </a:p>
          <a:p>
            <a:r>
              <a:rPr lang="en-US" sz="2200"/>
              <a:t>More or less directly</a:t>
            </a:r>
          </a:p>
          <a:p>
            <a:r>
              <a:rPr lang="en-US" sz="2200" i="1"/>
              <a:t>Effects</a:t>
            </a:r>
            <a:r>
              <a:rPr lang="en-US" sz="2200"/>
              <a:t> doctrine, rather than the “multilateral” connecting factors</a:t>
            </a:r>
          </a:p>
          <a:p>
            <a:r>
              <a:rPr lang="en-US" sz="2200"/>
              <a:t>Standards rather than rules</a:t>
            </a:r>
          </a:p>
          <a:p>
            <a:pPr marL="0" indent="0">
              <a:buNone/>
            </a:pPr>
            <a:r>
              <a:rPr lang="en-US" sz="2200" b="1"/>
              <a:t>What is impacted</a:t>
            </a:r>
          </a:p>
          <a:p>
            <a:r>
              <a:rPr lang="en-US" sz="2200"/>
              <a:t>Transactions abroad with immediate relevance to the EU space</a:t>
            </a:r>
          </a:p>
          <a:p>
            <a:r>
              <a:rPr lang="en-US" sz="2200"/>
              <a:t>looking into the impact of other governmental actions (e.g. third country’s financial decisions)</a:t>
            </a:r>
          </a:p>
          <a:p>
            <a:r>
              <a:rPr lang="en-US" sz="2200"/>
              <a:t>Looking into the organization of business activity (connections of busines entities)</a:t>
            </a:r>
          </a:p>
          <a:p>
            <a:endParaRPr lang="en-US" sz="2200"/>
          </a:p>
          <a:p>
            <a:endParaRPr lang="en-US" sz="2200"/>
          </a:p>
          <a:p>
            <a:endParaRPr lang="el-CY" sz="2200"/>
          </a:p>
        </p:txBody>
      </p:sp>
    </p:spTree>
    <p:extLst>
      <p:ext uri="{BB962C8B-B14F-4D97-AF65-F5344CB8AC3E}">
        <p14:creationId xmlns:p14="http://schemas.microsoft.com/office/powerpoint/2010/main" val="86587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9C0D30C-087C-3549-9233-B27424E8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Some tentative conclusions</a:t>
            </a:r>
            <a:endParaRPr lang="el-CY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0DBE27-2BCE-5547-95CE-08F12B791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White Paper must be seen within the modus operandi of EU / EC</a:t>
            </a:r>
          </a:p>
          <a:p>
            <a:r>
              <a:rPr lang="en-US" dirty="0"/>
              <a:t>More direct control by the European Commission</a:t>
            </a:r>
          </a:p>
          <a:p>
            <a:r>
              <a:rPr lang="en-US" dirty="0"/>
              <a:t>More potent consequences</a:t>
            </a:r>
          </a:p>
          <a:p>
            <a:r>
              <a:rPr lang="en-US" dirty="0"/>
              <a:t>Reducing the costs?</a:t>
            </a:r>
          </a:p>
          <a:p>
            <a:pPr lvl="1"/>
            <a:r>
              <a:rPr lang="en-US" dirty="0"/>
              <a:t>(compared to undoing a complex transaction that has been concluded)</a:t>
            </a:r>
          </a:p>
          <a:p>
            <a:pPr lvl="1"/>
            <a:r>
              <a:rPr lang="en-US" dirty="0"/>
              <a:t>Consolidation into a single (EU) jurisdiction?</a:t>
            </a:r>
          </a:p>
          <a:p>
            <a:r>
              <a:rPr lang="en-US" dirty="0"/>
              <a:t> Increasing the costs?</a:t>
            </a:r>
          </a:p>
          <a:p>
            <a:pPr lvl="1"/>
            <a:r>
              <a:rPr lang="en-US" dirty="0"/>
              <a:t>More cases; long-arm rules (and standards)</a:t>
            </a:r>
          </a:p>
          <a:p>
            <a:pPr lvl="1"/>
            <a:r>
              <a:rPr lang="en-US" dirty="0"/>
              <a:t>It will take time to build legal certainty</a:t>
            </a:r>
          </a:p>
          <a:p>
            <a:endParaRPr lang="el-CY" dirty="0"/>
          </a:p>
        </p:txBody>
      </p:sp>
    </p:spTree>
    <p:extLst>
      <p:ext uri="{BB962C8B-B14F-4D97-AF65-F5344CB8AC3E}">
        <p14:creationId xmlns:p14="http://schemas.microsoft.com/office/powerpoint/2010/main" val="316233407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Macintosh PowerPoint</Application>
  <PresentationFormat>Ευρεία οθόνη</PresentationFormat>
  <Paragraphs>36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Remarks</vt:lpstr>
      <vt:lpstr>Governance Regimes</vt:lpstr>
      <vt:lpstr>Extraterritoriality</vt:lpstr>
      <vt:lpstr>Some tentative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Remarks</dc:title>
  <dc:creator>Nikitas Hatzimihail</dc:creator>
  <cp:lastModifiedBy>Nikitas Hatzimihail</cp:lastModifiedBy>
  <cp:revision>1</cp:revision>
  <dcterms:created xsi:type="dcterms:W3CDTF">2020-12-09T13:35:39Z</dcterms:created>
  <dcterms:modified xsi:type="dcterms:W3CDTF">2020-12-09T13:36:01Z</dcterms:modified>
</cp:coreProperties>
</file>