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7"/>
  </p:notesMasterIdLst>
  <p:handoutMasterIdLst>
    <p:handoutMasterId r:id="rId18"/>
  </p:handoutMasterIdLst>
  <p:sldIdLst>
    <p:sldId id="297" r:id="rId2"/>
    <p:sldId id="303" r:id="rId3"/>
    <p:sldId id="330" r:id="rId4"/>
    <p:sldId id="352" r:id="rId5"/>
    <p:sldId id="351" r:id="rId6"/>
    <p:sldId id="353" r:id="rId7"/>
    <p:sldId id="354" r:id="rId8"/>
    <p:sldId id="355" r:id="rId9"/>
    <p:sldId id="357" r:id="rId10"/>
    <p:sldId id="359" r:id="rId11"/>
    <p:sldId id="360" r:id="rId12"/>
    <p:sldId id="362" r:id="rId13"/>
    <p:sldId id="361" r:id="rId14"/>
    <p:sldId id="363" r:id="rId15"/>
    <p:sldId id="281" r:id="rId16"/>
  </p:sldIdLst>
  <p:sldSz cx="9144000" cy="5143500" type="screen16x9"/>
  <p:notesSz cx="6645275" cy="9775825"/>
  <p:defaultText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1620">
          <p15:clr>
            <a:srgbClr val="A4A3A4"/>
          </p15:clr>
        </p15:guide>
        <p15:guide id="4"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F0F0F0"/>
          </a:solidFill>
        </a:fill>
      </a:tcStyle>
    </a:wholeTbl>
    <a:band1H>
      <a:tcStyle>
        <a:tcBdr/>
        <a:fill>
          <a:solidFill>
            <a:srgbClr val="E1E1E1"/>
          </a:solidFill>
        </a:fill>
      </a:tcStyle>
    </a:band1H>
    <a:band2H>
      <a:tcStyle>
        <a:tcBdr/>
      </a:tcStyle>
    </a:band2H>
    <a:band1V>
      <a:tcStyle>
        <a:tcBdr/>
        <a:fill>
          <a:solidFill>
            <a:srgbClr val="E1E1E1"/>
          </a:solidFill>
        </a:fill>
      </a:tcStyle>
    </a:band1V>
    <a:band2V>
      <a:tcStyle>
        <a:tcBdr/>
      </a:tcStyle>
    </a:band2V>
    <a:lastCol>
      <a:tcTxStyle b="on">
        <a:font>
          <a:latin typeface="+mn-lt"/>
          <a:ea typeface="+mn-ea"/>
          <a:cs typeface="+mn-cs"/>
        </a:font>
        <a:srgbClr val="FFFFFF"/>
      </a:tcTxStyle>
      <a:tcStyle>
        <a:tcBdr/>
        <a:fill>
          <a:solidFill>
            <a:srgbClr val="A5A5A5"/>
          </a:solidFill>
        </a:fill>
      </a:tcStyle>
    </a:lastCol>
    <a:firstCol>
      <a:tcTxStyle b="on">
        <a:font>
          <a:latin typeface="+mn-lt"/>
          <a:ea typeface="+mn-ea"/>
          <a:cs typeface="+mn-cs"/>
        </a:font>
        <a:srgbClr val="FFFFFF"/>
      </a:tcTxStyle>
      <a:tcStyle>
        <a:tcBdr/>
        <a:fill>
          <a:solidFill>
            <a:srgbClr val="A5A5A5"/>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A5A5A5"/>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A5A5A5"/>
          </a:solidFill>
        </a:fill>
      </a:tcStyle>
    </a:firstRow>
  </a:tblStyle>
  <a:tblStyle styleId="{00A15C55-8517-42AA-B614-E9B94910E393}"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FFF4E7"/>
          </a:solidFill>
        </a:fill>
      </a:tcStyle>
    </a:wholeTbl>
    <a:band1H>
      <a:tcStyle>
        <a:tcBdr/>
        <a:fill>
          <a:solidFill>
            <a:srgbClr val="FFE8CB"/>
          </a:solidFill>
        </a:fill>
      </a:tcStyle>
    </a:band1H>
    <a:band2H>
      <a:tcStyle>
        <a:tcBdr/>
      </a:tcStyle>
    </a:band2H>
    <a:band1V>
      <a:tcStyle>
        <a:tcBdr/>
        <a:fill>
          <a:solidFill>
            <a:srgbClr val="FFE8CB"/>
          </a:solidFill>
        </a:fill>
      </a:tcStyle>
    </a:band1V>
    <a:band2V>
      <a:tcStyle>
        <a:tcBdr/>
      </a:tcStyle>
    </a:band2V>
    <a:lastCol>
      <a:tcTxStyle b="on">
        <a:font>
          <a:latin typeface="+mn-lt"/>
          <a:ea typeface="+mn-ea"/>
          <a:cs typeface="+mn-cs"/>
        </a:font>
        <a:srgbClr val="FFFFFF"/>
      </a:tcTxStyle>
      <a:tcStyle>
        <a:tcBdr/>
        <a:fill>
          <a:solidFill>
            <a:srgbClr val="FFC000"/>
          </a:solidFill>
        </a:fill>
      </a:tcStyle>
    </a:lastCol>
    <a:firstCol>
      <a:tcTxStyle b="on">
        <a:font>
          <a:latin typeface="+mn-lt"/>
          <a:ea typeface="+mn-ea"/>
          <a:cs typeface="+mn-cs"/>
        </a:font>
        <a:srgbClr val="FFFFFF"/>
      </a:tcTxStyle>
      <a:tcStyle>
        <a:tcBdr/>
        <a:fill>
          <a:solidFill>
            <a:srgbClr val="FFC000"/>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FFC000"/>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FFC000"/>
          </a:solidFill>
        </a:fill>
      </a:tcStyle>
    </a:firstRow>
  </a:tblStyle>
  <a:tblStyle styleId="{93296810-A885-4BE3-A3E7-6D5BEEA58F35}"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BF1E9"/>
          </a:solidFill>
        </a:fill>
      </a:tcStyle>
    </a:wholeTbl>
    <a:band1H>
      <a:tcStyle>
        <a:tcBdr/>
        <a:fill>
          <a:solidFill>
            <a:srgbClr val="D5E3CF"/>
          </a:solidFill>
        </a:fill>
      </a:tcStyle>
    </a:band1H>
    <a:band2H>
      <a:tcStyle>
        <a:tcBdr/>
      </a:tcStyle>
    </a:band2H>
    <a:band1V>
      <a:tcStyle>
        <a:tcBdr/>
        <a:fill>
          <a:solidFill>
            <a:srgbClr val="D5E3CF"/>
          </a:solidFill>
        </a:fill>
      </a:tcStyle>
    </a:band1V>
    <a:band2V>
      <a:tcStyle>
        <a:tcBdr/>
      </a:tcStyle>
    </a:band2V>
    <a:lastCol>
      <a:tcTxStyle b="on">
        <a:font>
          <a:latin typeface="+mn-lt"/>
          <a:ea typeface="+mn-ea"/>
          <a:cs typeface="+mn-cs"/>
        </a:font>
        <a:srgbClr val="FFFFFF"/>
      </a:tcTxStyle>
      <a:tcStyle>
        <a:tcBdr/>
        <a:fill>
          <a:solidFill>
            <a:srgbClr val="70AD47"/>
          </a:solidFill>
        </a:fill>
      </a:tcStyle>
    </a:lastCol>
    <a:firstCol>
      <a:tcTxStyle b="on">
        <a:font>
          <a:latin typeface="+mn-lt"/>
          <a:ea typeface="+mn-ea"/>
          <a:cs typeface="+mn-cs"/>
        </a:font>
        <a:srgbClr val="FFFFFF"/>
      </a:tcTxStyle>
      <a:tcStyle>
        <a:tcBdr/>
        <a:fill>
          <a:solidFill>
            <a:srgbClr val="70AD47"/>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70AD47"/>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70AD47"/>
          </a:solidFill>
        </a:fill>
      </a:tcStyle>
    </a:firstRow>
  </a:tblStyle>
  <a:tblStyle styleId="{6E25E649-3F16-4E02-A733-19D2CDBF48F0}" styleName="">
    <a:wholeTbl>
      <a:tcTxStyle>
        <a:font>
          <a:latin typeface="+mn-lt"/>
          <a:ea typeface="+mn-ea"/>
          <a:cs typeface="+mn-cs"/>
        </a:font>
        <a:srgbClr val="000000"/>
      </a:tcTxStyle>
      <a:tcStyle>
        <a:tcBdr>
          <a:top>
            <a:ln w="25402" cap="flat" cmpd="sng" algn="ctr">
              <a:solidFill>
                <a:srgbClr val="000000"/>
              </a:solidFill>
              <a:prstDash val="solid"/>
              <a:round/>
              <a:headEnd type="none" w="med" len="med"/>
              <a:tailEnd type="none" w="med" len="med"/>
            </a:ln>
          </a:top>
          <a:bottom>
            <a:ln w="25402" cap="flat" cmpd="sng" algn="ctr">
              <a:solidFill>
                <a:srgbClr val="000000"/>
              </a:solidFill>
              <a:prstDash val="solid"/>
              <a:round/>
              <a:headEnd type="none" w="med" len="med"/>
              <a:tailEnd type="none" w="med" len="med"/>
            </a:ln>
          </a:bottom>
        </a:tcBdr>
        <a:fill>
          <a:solidFill>
            <a:srgbClr val="FFFFFF"/>
          </a:solidFill>
        </a:fill>
      </a:tcStyle>
    </a:wholeTbl>
    <a:band1H>
      <a:tcStyle>
        <a:tcBdr/>
        <a:fill>
          <a:solidFill>
            <a:srgbClr val="E7E7E7"/>
          </a:solidFill>
        </a:fill>
      </a:tcStyle>
    </a:band1H>
    <a:band1V>
      <a:tcStyle>
        <a:tcBdr/>
        <a:fill>
          <a:solidFill>
            <a:srgbClr val="E7E7E7"/>
          </a:solidFill>
        </a:fill>
      </a:tcStyle>
    </a:band1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
          <a:ea typeface=""/>
          <a:cs typeface=""/>
        </a:font>
      </a:tcTxStyle>
      <a:tcStyle>
        <a:tcBdr>
          <a:top>
            <a:ln w="50804" cap="flat" cmpd="dbl" algn="ctr">
              <a:solidFill>
                <a:srgbClr val="000000"/>
              </a:solidFill>
              <a:prstDash val="solid"/>
              <a:round/>
              <a:headEnd type="none" w="med" len="med"/>
              <a:tailEnd type="none" w="med" len="med"/>
            </a:ln>
          </a:top>
        </a:tcBdr>
        <a:fill>
          <a:solidFill>
            <a:srgbClr val="FFFFFF"/>
          </a:solidFill>
        </a:fill>
      </a:tcStyle>
    </a:lastRow>
    <a:firstRow>
      <a:tcTxStyle b="on">
        <a:font>
          <a:latin typeface="+mn-lt"/>
          <a:ea typeface="+mn-ea"/>
          <a:cs typeface="+mn-cs"/>
        </a:font>
        <a:srgbClr val="FFFFFF"/>
      </a:tcTxStyle>
      <a:tcStyle>
        <a:tcBdr>
          <a:bottom>
            <a:ln w="25402" cap="flat" cmpd="sng" algn="ctr">
              <a:solidFill>
                <a:srgbClr val="000000"/>
              </a:solidFill>
              <a:prstDash val="solid"/>
              <a:round/>
              <a:headEnd type="none" w="med" len="med"/>
              <a:tailEnd type="none" w="med" len="med"/>
            </a:ln>
          </a:bottom>
        </a:tcBdr>
        <a:fill>
          <a:solidFill>
            <a:srgbClr val="4472C4"/>
          </a:solidFill>
        </a:fill>
      </a:tcStyle>
    </a:firstRow>
  </a:tblStyle>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 styleId="{0505E3EF-67EA-436B-97B2-0124C06EBD24}" styleName="">
    <a:wholeTbl>
      <a:tcTxStyle>
        <a:font>
          <a:latin typeface="+mn-lt"/>
          <a:ea typeface="+mn-ea"/>
          <a:cs typeface="+mn-cs"/>
        </a:font>
        <a:srgbClr val="000000"/>
      </a:tcTxStyle>
      <a:tcStyle>
        <a:tcBdr>
          <a:left>
            <a:ln w="12701" cap="flat" cmpd="sng" algn="ctr">
              <a:solidFill>
                <a:srgbClr val="A5A5A5"/>
              </a:solidFill>
              <a:prstDash val="solid"/>
              <a:round/>
              <a:headEnd type="none" w="med" len="med"/>
              <a:tailEnd type="none" w="med" len="med"/>
            </a:ln>
          </a:left>
          <a:right>
            <a:ln w="12701" cap="flat" cmpd="sng" algn="ctr">
              <a:solidFill>
                <a:srgbClr val="A5A5A5"/>
              </a:solidFill>
              <a:prstDash val="solid"/>
              <a:round/>
              <a:headEnd type="none" w="med" len="med"/>
              <a:tailEnd type="none" w="med" len="med"/>
            </a:ln>
          </a:right>
          <a:top>
            <a:ln w="12701" cap="flat" cmpd="sng" algn="ctr">
              <a:solidFill>
                <a:srgbClr val="A5A5A5"/>
              </a:solidFill>
              <a:prstDash val="solid"/>
              <a:round/>
              <a:headEnd type="none" w="med" len="med"/>
              <a:tailEnd type="none" w="med" len="med"/>
            </a:ln>
          </a:top>
          <a:bottom>
            <a:ln w="12701" cap="flat" cmpd="sng" algn="ctr">
              <a:solidFill>
                <a:srgbClr val="A5A5A5"/>
              </a:solidFill>
              <a:prstDash val="solid"/>
              <a:round/>
              <a:headEnd type="none" w="med" len="med"/>
              <a:tailEnd type="none" w="med" len="med"/>
            </a:ln>
          </a:bottom>
        </a:tcBdr>
        <a:fill>
          <a:solidFill>
            <a:srgbClr val="F0F0F0"/>
          </a:solidFill>
        </a:fill>
      </a:tcStyle>
    </a:wholeTbl>
    <a:band1H>
      <a:tcStyle>
        <a:tcBdr/>
        <a:fill>
          <a:solidFill>
            <a:srgbClr val="E1E1E1"/>
          </a:solidFill>
        </a:fill>
      </a:tcStyle>
    </a:band1H>
    <a:band1V>
      <a:tcStyle>
        <a:tcBdr/>
        <a:fill>
          <a:solidFill>
            <a:srgbClr val="E1E1E1"/>
          </a:solidFill>
        </a:fill>
      </a:tcStyle>
    </a:band1V>
    <a:lastCol>
      <a:tcTxStyle b="on">
        <a:font>
          <a:latin typeface=""/>
          <a:ea typeface=""/>
          <a:cs typeface=""/>
        </a:font>
      </a:tcTxStyle>
      <a:tcStyle>
        <a:tcBdr/>
      </a:tcStyle>
    </a:lastCol>
    <a:firstCol>
      <a:tcTxStyle b="on">
        <a:font>
          <a:latin typeface=""/>
          <a:ea typeface=""/>
          <a:cs typeface=""/>
        </a:font>
      </a:tcTxStyle>
      <a:tcStyle>
        <a:tcBdr/>
      </a:tcStyle>
    </a:firstCol>
    <a:lastRow>
      <a:tcTxStyle b="on">
        <a:font>
          <a:latin typeface=""/>
          <a:ea typeface=""/>
          <a:cs typeface=""/>
        </a:font>
      </a:tcTxStyle>
      <a:tcStyle>
        <a:tcBdr>
          <a:top>
            <a:ln w="25402" cap="flat" cmpd="sng" algn="ctr">
              <a:solidFill>
                <a:srgbClr val="A5A5A5"/>
              </a:solidFill>
              <a:prstDash val="solid"/>
              <a:round/>
              <a:headEnd type="none" w="med" len="med"/>
              <a:tailEnd type="none" w="med" len="med"/>
            </a:ln>
          </a:top>
        </a:tcBdr>
        <a:fill>
          <a:solidFill>
            <a:srgbClr val="F0F0F0"/>
          </a:solidFill>
        </a:fill>
      </a:tcStyle>
    </a:lastRow>
    <a:firstRow>
      <a:tcTxStyle b="on">
        <a:font>
          <a:latin typeface=""/>
          <a:ea typeface=""/>
          <a:cs typeface=""/>
        </a:font>
      </a:tcTxStyle>
      <a:tcStyle>
        <a:tcBdr/>
        <a:fill>
          <a:solidFill>
            <a:srgbClr val="F0F0F0"/>
          </a:solidFill>
        </a:fill>
      </a:tcStyle>
    </a:firstRow>
  </a:tblStyle>
  <a:tblStyle styleId="{8EC20E35-A176-4012-BC5E-935CFFF8708E}" styleName="">
    <a:wholeTbl>
      <a:tcTxStyle>
        <a:font>
          <a:latin typeface="+mn-lt"/>
          <a:ea typeface="+mn-ea"/>
          <a:cs typeface="+mn-cs"/>
        </a:font>
        <a:srgbClr val="000000"/>
      </a:tcTxStyle>
      <a:tcStyle>
        <a:tcBdr>
          <a:top>
            <a:ln w="25402" cap="flat" cmpd="sng" algn="ctr">
              <a:solidFill>
                <a:srgbClr val="000000"/>
              </a:solidFill>
              <a:prstDash val="solid"/>
              <a:round/>
              <a:headEnd type="none" w="med" len="med"/>
              <a:tailEnd type="none" w="med" len="med"/>
            </a:ln>
          </a:top>
          <a:bottom>
            <a:ln w="25402" cap="flat" cmpd="sng" algn="ctr">
              <a:solidFill>
                <a:srgbClr val="000000"/>
              </a:solidFill>
              <a:prstDash val="solid"/>
              <a:round/>
              <a:headEnd type="none" w="med" len="med"/>
              <a:tailEnd type="none" w="med" len="med"/>
            </a:ln>
          </a:bottom>
        </a:tcBdr>
        <a:fill>
          <a:solidFill>
            <a:srgbClr val="FFFFFF"/>
          </a:solidFill>
        </a:fill>
      </a:tcStyle>
    </a:wholeTbl>
    <a:band1H>
      <a:tcStyle>
        <a:tcBdr/>
        <a:fill>
          <a:solidFill>
            <a:srgbClr val="E7E7E7"/>
          </a:solidFill>
        </a:fill>
      </a:tcStyle>
    </a:band1H>
    <a:band1V>
      <a:tcStyle>
        <a:tcBdr/>
        <a:fill>
          <a:solidFill>
            <a:srgbClr val="E7E7E7"/>
          </a:solidFill>
        </a:fill>
      </a:tcStyle>
    </a:band1V>
    <a:lastCol>
      <a:tcTxStyle b="on">
        <a:font>
          <a:latin typeface="+mn-lt"/>
          <a:ea typeface="+mn-ea"/>
          <a:cs typeface="+mn-cs"/>
        </a:font>
        <a:srgbClr val="FFFFFF"/>
      </a:tcTxStyle>
      <a:tcStyle>
        <a:tcBdr/>
        <a:fill>
          <a:solidFill>
            <a:srgbClr val="000000"/>
          </a:solidFill>
        </a:fill>
      </a:tcStyle>
    </a:lastCol>
    <a:firstCol>
      <a:tcTxStyle b="on">
        <a:font>
          <a:latin typeface="+mn-lt"/>
          <a:ea typeface="+mn-ea"/>
          <a:cs typeface="+mn-cs"/>
        </a:font>
        <a:srgbClr val="FFFFFF"/>
      </a:tcTxStyle>
      <a:tcStyle>
        <a:tcBdr/>
        <a:fill>
          <a:solidFill>
            <a:srgbClr val="000000"/>
          </a:solidFill>
        </a:fill>
      </a:tcStyle>
    </a:firstCol>
    <a:lastRow>
      <a:tcTxStyle b="on">
        <a:font>
          <a:latin typeface=""/>
          <a:ea typeface=""/>
          <a:cs typeface=""/>
        </a:font>
      </a:tcTxStyle>
      <a:tcStyle>
        <a:tcBdr>
          <a:top>
            <a:ln w="50804" cap="flat" cmpd="dbl" algn="ctr">
              <a:solidFill>
                <a:srgbClr val="000000"/>
              </a:solidFill>
              <a:prstDash val="solid"/>
              <a:round/>
              <a:headEnd type="none" w="med" len="med"/>
              <a:tailEnd type="none" w="med" len="med"/>
            </a:ln>
          </a:top>
        </a:tcBdr>
        <a:fill>
          <a:solidFill>
            <a:srgbClr val="FFFFFF"/>
          </a:solidFill>
        </a:fill>
      </a:tcStyle>
    </a:lastRow>
    <a:firstRow>
      <a:tcTxStyle b="on">
        <a:font>
          <a:latin typeface="+mn-lt"/>
          <a:ea typeface="+mn-ea"/>
          <a:cs typeface="+mn-cs"/>
        </a:font>
        <a:srgbClr val="FFFFFF"/>
      </a:tcTxStyle>
      <a:tcStyle>
        <a:tcBdr>
          <a:bottom>
            <a:ln w="25402" cap="flat" cmpd="sng" algn="ctr">
              <a:solidFill>
                <a:srgbClr val="000000"/>
              </a:solidFill>
              <a:prstDash val="solid"/>
              <a:round/>
              <a:headEnd type="none" w="med" len="med"/>
              <a:tailEnd type="none" w="med" len="med"/>
            </a:ln>
          </a:bottom>
        </a:tcBdr>
        <a:fill>
          <a:solidFill>
            <a:srgbClr val="000000"/>
          </a:solidFill>
        </a:fill>
      </a:tcStyle>
    </a:firstRow>
  </a:tblStyle>
  <a:tblStyle styleId="{EB344D84-9AFB-497E-A393-DC336BA19D2E}" styleName="">
    <a:wholeTbl>
      <a:tcTxStyle>
        <a:font>
          <a:latin typeface="+mn-lt"/>
          <a:ea typeface="+mn-ea"/>
          <a:cs typeface="+mn-cs"/>
        </a:font>
        <a:srgbClr val="000000"/>
      </a:tcTxStyle>
      <a:tcStyle>
        <a:tcBdr>
          <a:top>
            <a:ln w="25402" cap="flat" cmpd="sng" algn="ctr">
              <a:solidFill>
                <a:srgbClr val="000000"/>
              </a:solidFill>
              <a:prstDash val="solid"/>
              <a:round/>
              <a:headEnd type="none" w="med" len="med"/>
              <a:tailEnd type="none" w="med" len="med"/>
            </a:ln>
          </a:top>
          <a:bottom>
            <a:ln w="25402" cap="flat" cmpd="sng" algn="ctr">
              <a:solidFill>
                <a:srgbClr val="000000"/>
              </a:solidFill>
              <a:prstDash val="solid"/>
              <a:round/>
              <a:headEnd type="none" w="med" len="med"/>
              <a:tailEnd type="none" w="med" len="med"/>
            </a:ln>
          </a:bottom>
        </a:tcBdr>
        <a:fill>
          <a:solidFill>
            <a:srgbClr val="FFFFFF"/>
          </a:solidFill>
        </a:fill>
      </a:tcStyle>
    </a:wholeTbl>
    <a:band1H>
      <a:tcStyle>
        <a:tcBdr/>
        <a:fill>
          <a:solidFill>
            <a:srgbClr val="E7E7E7"/>
          </a:solidFill>
        </a:fill>
      </a:tcStyle>
    </a:band1H>
    <a:band1V>
      <a:tcStyle>
        <a:tcBdr/>
        <a:fill>
          <a:solidFill>
            <a:srgbClr val="E7E7E7"/>
          </a:solidFill>
        </a:fill>
      </a:tcStyle>
    </a:band1V>
    <a:lastCol>
      <a:tcTxStyle b="on">
        <a:font>
          <a:latin typeface="+mn-lt"/>
          <a:ea typeface="+mn-ea"/>
          <a:cs typeface="+mn-cs"/>
        </a:font>
        <a:srgbClr val="FFFFFF"/>
      </a:tcTxStyle>
      <a:tcStyle>
        <a:tcBdr/>
        <a:fill>
          <a:solidFill>
            <a:srgbClr val="A5A5A5"/>
          </a:solidFill>
        </a:fill>
      </a:tcStyle>
    </a:lastCol>
    <a:firstCol>
      <a:tcTxStyle b="on">
        <a:font>
          <a:latin typeface="+mn-lt"/>
          <a:ea typeface="+mn-ea"/>
          <a:cs typeface="+mn-cs"/>
        </a:font>
        <a:srgbClr val="FFFFFF"/>
      </a:tcTxStyle>
      <a:tcStyle>
        <a:tcBdr/>
        <a:fill>
          <a:solidFill>
            <a:srgbClr val="A5A5A5"/>
          </a:solidFill>
        </a:fill>
      </a:tcStyle>
    </a:firstCol>
    <a:lastRow>
      <a:tcTxStyle b="on">
        <a:font>
          <a:latin typeface=""/>
          <a:ea typeface=""/>
          <a:cs typeface=""/>
        </a:font>
      </a:tcTxStyle>
      <a:tcStyle>
        <a:tcBdr>
          <a:top>
            <a:ln w="50804" cap="flat" cmpd="dbl" algn="ctr">
              <a:solidFill>
                <a:srgbClr val="000000"/>
              </a:solidFill>
              <a:prstDash val="solid"/>
              <a:round/>
              <a:headEnd type="none" w="med" len="med"/>
              <a:tailEnd type="none" w="med" len="med"/>
            </a:ln>
          </a:top>
        </a:tcBdr>
        <a:fill>
          <a:solidFill>
            <a:srgbClr val="FFFFFF"/>
          </a:solidFill>
        </a:fill>
      </a:tcStyle>
    </a:lastRow>
    <a:firstRow>
      <a:tcTxStyle b="on">
        <a:font>
          <a:latin typeface="+mn-lt"/>
          <a:ea typeface="+mn-ea"/>
          <a:cs typeface="+mn-cs"/>
        </a:font>
        <a:srgbClr val="FFFFFF"/>
      </a:tcTxStyle>
      <a:tcStyle>
        <a:tcBdr>
          <a:bottom>
            <a:ln w="25402" cap="flat" cmpd="sng" algn="ctr">
              <a:solidFill>
                <a:srgbClr val="000000"/>
              </a:solidFill>
              <a:prstDash val="solid"/>
              <a:round/>
              <a:headEnd type="none" w="med" len="med"/>
              <a:tailEnd type="none" w="med" len="med"/>
            </a:ln>
          </a:bottom>
        </a:tcBdr>
        <a:fill>
          <a:solidFill>
            <a:srgbClr val="A5A5A5"/>
          </a:solidFill>
        </a:fill>
      </a:tcStyle>
    </a:firstRow>
  </a:tblStyle>
  <a:tblStyle styleId="{85BE263C-DBD7-4A20-BB59-AAB30ACAA65A}" styleName="">
    <a:wholeTbl>
      <a:tcTxStyle>
        <a:font>
          <a:latin typeface="+mn-lt"/>
          <a:ea typeface="+mn-ea"/>
          <a:cs typeface="+mn-cs"/>
        </a:font>
        <a:srgbClr val="000000"/>
      </a:tcTxStyle>
      <a:tcStyle>
        <a:tcBdr>
          <a:top>
            <a:ln w="25402" cap="flat" cmpd="sng" algn="ctr">
              <a:solidFill>
                <a:srgbClr val="000000"/>
              </a:solidFill>
              <a:prstDash val="solid"/>
              <a:round/>
              <a:headEnd type="none" w="med" len="med"/>
              <a:tailEnd type="none" w="med" len="med"/>
            </a:ln>
          </a:top>
          <a:bottom>
            <a:ln w="25402" cap="flat" cmpd="sng" algn="ctr">
              <a:solidFill>
                <a:srgbClr val="000000"/>
              </a:solidFill>
              <a:prstDash val="solid"/>
              <a:round/>
              <a:headEnd type="none" w="med" len="med"/>
              <a:tailEnd type="none" w="med" len="med"/>
            </a:ln>
          </a:bottom>
        </a:tcBdr>
        <a:fill>
          <a:solidFill>
            <a:srgbClr val="FFFFFF"/>
          </a:solidFill>
        </a:fill>
      </a:tcStyle>
    </a:wholeTbl>
    <a:band1H>
      <a:tcStyle>
        <a:tcBdr/>
        <a:fill>
          <a:solidFill>
            <a:srgbClr val="E7E7E7"/>
          </a:solidFill>
        </a:fill>
      </a:tcStyle>
    </a:band1H>
    <a:band1V>
      <a:tcStyle>
        <a:tcBdr/>
        <a:fill>
          <a:solidFill>
            <a:srgbClr val="E7E7E7"/>
          </a:solidFill>
        </a:fill>
      </a:tcStyle>
    </a:band1V>
    <a:lastCol>
      <a:tcTxStyle b="on">
        <a:font>
          <a:latin typeface="+mn-lt"/>
          <a:ea typeface="+mn-ea"/>
          <a:cs typeface="+mn-cs"/>
        </a:font>
        <a:srgbClr val="FFFFFF"/>
      </a:tcTxStyle>
      <a:tcStyle>
        <a:tcBdr/>
        <a:fill>
          <a:solidFill>
            <a:srgbClr val="ED7D31"/>
          </a:solidFill>
        </a:fill>
      </a:tcStyle>
    </a:lastCol>
    <a:firstCol>
      <a:tcTxStyle b="on">
        <a:font>
          <a:latin typeface="+mn-lt"/>
          <a:ea typeface="+mn-ea"/>
          <a:cs typeface="+mn-cs"/>
        </a:font>
        <a:srgbClr val="FFFFFF"/>
      </a:tcTxStyle>
      <a:tcStyle>
        <a:tcBdr/>
        <a:fill>
          <a:solidFill>
            <a:srgbClr val="ED7D31"/>
          </a:solidFill>
        </a:fill>
      </a:tcStyle>
    </a:firstCol>
    <a:lastRow>
      <a:tcTxStyle b="on">
        <a:font>
          <a:latin typeface=""/>
          <a:ea typeface=""/>
          <a:cs typeface=""/>
        </a:font>
      </a:tcTxStyle>
      <a:tcStyle>
        <a:tcBdr>
          <a:top>
            <a:ln w="50804" cap="flat" cmpd="dbl" algn="ctr">
              <a:solidFill>
                <a:srgbClr val="000000"/>
              </a:solidFill>
              <a:prstDash val="solid"/>
              <a:round/>
              <a:headEnd type="none" w="med" len="med"/>
              <a:tailEnd type="none" w="med" len="med"/>
            </a:ln>
          </a:top>
        </a:tcBdr>
        <a:fill>
          <a:solidFill>
            <a:srgbClr val="FFFFFF"/>
          </a:solidFill>
        </a:fill>
      </a:tcStyle>
    </a:lastRow>
    <a:firstRow>
      <a:tcTxStyle b="on">
        <a:font>
          <a:latin typeface="+mn-lt"/>
          <a:ea typeface="+mn-ea"/>
          <a:cs typeface="+mn-cs"/>
        </a:font>
        <a:srgbClr val="FFFFFF"/>
      </a:tcTxStyle>
      <a:tcStyle>
        <a:tcBdr>
          <a:bottom>
            <a:ln w="25402" cap="flat" cmpd="sng" algn="ctr">
              <a:solidFill>
                <a:srgbClr val="000000"/>
              </a:solidFill>
              <a:prstDash val="solid"/>
              <a:round/>
              <a:headEnd type="none" w="med" len="med"/>
              <a:tailEnd type="none" w="med" len="med"/>
            </a:ln>
          </a:bottom>
        </a:tcBdr>
        <a:fill>
          <a:solidFill>
            <a:srgbClr val="ED7D31"/>
          </a:solidFill>
        </a:fill>
      </a:tcStyle>
    </a:firstRow>
  </a:tblStyle>
  <a:tblStyle styleId="{2A488322-F2BA-4B5B-9748-0D474271808F}" styleName="">
    <a:wholeTbl>
      <a:tcTxStyle>
        <a:font>
          <a:latin typeface="+mn-lt"/>
          <a:ea typeface="+mn-ea"/>
          <a:cs typeface="+mn-cs"/>
        </a:font>
        <a:srgbClr val="000000"/>
      </a:tcTxStyle>
      <a:tcStyle>
        <a:tcBdr>
          <a:top>
            <a:ln w="25402" cap="flat" cmpd="sng" algn="ctr">
              <a:solidFill>
                <a:srgbClr val="000000"/>
              </a:solidFill>
              <a:prstDash val="solid"/>
              <a:round/>
              <a:headEnd type="none" w="med" len="med"/>
              <a:tailEnd type="none" w="med" len="med"/>
            </a:ln>
          </a:top>
          <a:bottom>
            <a:ln w="25402" cap="flat" cmpd="sng" algn="ctr">
              <a:solidFill>
                <a:srgbClr val="000000"/>
              </a:solidFill>
              <a:prstDash val="solid"/>
              <a:round/>
              <a:headEnd type="none" w="med" len="med"/>
              <a:tailEnd type="none" w="med" len="med"/>
            </a:ln>
          </a:bottom>
        </a:tcBdr>
        <a:fill>
          <a:solidFill>
            <a:srgbClr val="FFFFFF"/>
          </a:solidFill>
        </a:fill>
      </a:tcStyle>
    </a:wholeTbl>
    <a:band1H>
      <a:tcStyle>
        <a:tcBdr/>
        <a:fill>
          <a:solidFill>
            <a:srgbClr val="E7E7E7"/>
          </a:solidFill>
        </a:fill>
      </a:tcStyle>
    </a:band1H>
    <a:band1V>
      <a:tcStyle>
        <a:tcBdr/>
        <a:fill>
          <a:solidFill>
            <a:srgbClr val="E7E7E7"/>
          </a:solidFill>
        </a:fill>
      </a:tcStyle>
    </a:band1V>
    <a:lastCol>
      <a:tcTxStyle b="on">
        <a:font>
          <a:latin typeface="+mn-lt"/>
          <a:ea typeface="+mn-ea"/>
          <a:cs typeface="+mn-cs"/>
        </a:font>
        <a:srgbClr val="FFFFFF"/>
      </a:tcTxStyle>
      <a:tcStyle>
        <a:tcBdr/>
        <a:fill>
          <a:solidFill>
            <a:srgbClr val="70AD47"/>
          </a:solidFill>
        </a:fill>
      </a:tcStyle>
    </a:lastCol>
    <a:firstCol>
      <a:tcTxStyle b="on">
        <a:font>
          <a:latin typeface="+mn-lt"/>
          <a:ea typeface="+mn-ea"/>
          <a:cs typeface="+mn-cs"/>
        </a:font>
        <a:srgbClr val="FFFFFF"/>
      </a:tcTxStyle>
      <a:tcStyle>
        <a:tcBdr/>
        <a:fill>
          <a:solidFill>
            <a:srgbClr val="70AD47"/>
          </a:solidFill>
        </a:fill>
      </a:tcStyle>
    </a:firstCol>
    <a:lastRow>
      <a:tcTxStyle b="on">
        <a:font>
          <a:latin typeface=""/>
          <a:ea typeface=""/>
          <a:cs typeface=""/>
        </a:font>
      </a:tcTxStyle>
      <a:tcStyle>
        <a:tcBdr>
          <a:top>
            <a:ln w="50804" cap="flat" cmpd="dbl" algn="ctr">
              <a:solidFill>
                <a:srgbClr val="000000"/>
              </a:solidFill>
              <a:prstDash val="solid"/>
              <a:round/>
              <a:headEnd type="none" w="med" len="med"/>
              <a:tailEnd type="none" w="med" len="med"/>
            </a:ln>
          </a:top>
        </a:tcBdr>
        <a:fill>
          <a:solidFill>
            <a:srgbClr val="FFFFFF"/>
          </a:solidFill>
        </a:fill>
      </a:tcStyle>
    </a:lastRow>
    <a:firstRow>
      <a:tcTxStyle b="on">
        <a:font>
          <a:latin typeface="+mn-lt"/>
          <a:ea typeface="+mn-ea"/>
          <a:cs typeface="+mn-cs"/>
        </a:font>
        <a:srgbClr val="FFFFFF"/>
      </a:tcTxStyle>
      <a:tcStyle>
        <a:tcBdr>
          <a:bottom>
            <a:ln w="25402" cap="flat" cmpd="sng" algn="ctr">
              <a:solidFill>
                <a:srgbClr val="000000"/>
              </a:solidFill>
              <a:prstDash val="solid"/>
              <a:round/>
              <a:headEnd type="none" w="med" len="med"/>
              <a:tailEnd type="none" w="med" len="med"/>
            </a:ln>
          </a:bottom>
        </a:tcBdr>
        <a:fill>
          <a:solidFill>
            <a:srgbClr val="70AD47"/>
          </a:solidFill>
        </a:fill>
      </a:tcStyle>
    </a:firstRow>
  </a:tblStyle>
  <a:tblStyle styleId="{7DF18680-E054-41AD-8BC1-D1AEF772440D}"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AEFF7"/>
          </a:solidFill>
        </a:fill>
      </a:tcStyle>
    </a:wholeTbl>
    <a:band1H>
      <a:tcStyle>
        <a:tcBdr/>
        <a:fill>
          <a:solidFill>
            <a:srgbClr val="D2DEEF"/>
          </a:solidFill>
        </a:fill>
      </a:tcStyle>
    </a:band1H>
    <a:band2H>
      <a:tcStyle>
        <a:tcBdr/>
      </a:tcStyle>
    </a:band2H>
    <a:band1V>
      <a:tcStyle>
        <a:tcBdr/>
        <a:fill>
          <a:solidFill>
            <a:srgbClr val="D2DEEF"/>
          </a:solidFill>
        </a:fill>
      </a:tcStyle>
    </a:band1V>
    <a:band2V>
      <a:tcStyle>
        <a:tcBdr/>
      </a:tcStyle>
    </a:band2V>
    <a:lastCol>
      <a:tcTxStyle b="on">
        <a:font>
          <a:latin typeface="+mn-lt"/>
          <a:ea typeface="+mn-ea"/>
          <a:cs typeface="+mn-cs"/>
        </a:font>
        <a:srgbClr val="FFFFFF"/>
      </a:tcTxStyle>
      <a:tcStyle>
        <a:tcBdr/>
        <a:fill>
          <a:solidFill>
            <a:srgbClr val="5B9BD5"/>
          </a:solidFill>
        </a:fill>
      </a:tcStyle>
    </a:lastCol>
    <a:firstCol>
      <a:tcTxStyle b="on">
        <a:font>
          <a:latin typeface="+mn-lt"/>
          <a:ea typeface="+mn-ea"/>
          <a:cs typeface="+mn-cs"/>
        </a:font>
        <a:srgbClr val="FFFFFF"/>
      </a:tcTxStyle>
      <a:tcStyle>
        <a:tcBdr/>
        <a:fill>
          <a:solidFill>
            <a:srgbClr val="5B9BD5"/>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5B9BD5"/>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5B9BD5"/>
          </a:solidFill>
        </a:fill>
      </a:tcStyle>
    </a:firstRow>
  </a:tblStyle>
  <a:tblStyle styleId="{74C1A8A3-306A-4EB7-A6B1-4F7E0EB9C5D6}" styleName="">
    <a:wholeTbl>
      <a:tcTxStyle>
        <a:font>
          <a:latin typeface="+mn-lt"/>
          <a:ea typeface="+mn-ea"/>
          <a:cs typeface="+mn-cs"/>
        </a:font>
        <a:srgbClr val="000000"/>
      </a:tcTxStyle>
      <a:tcStyle>
        <a:tcBdr>
          <a:top>
            <a:ln w="25402" cap="flat" cmpd="sng" algn="ctr">
              <a:solidFill>
                <a:srgbClr val="000000"/>
              </a:solidFill>
              <a:prstDash val="solid"/>
              <a:round/>
              <a:headEnd type="none" w="med" len="med"/>
              <a:tailEnd type="none" w="med" len="med"/>
            </a:ln>
          </a:top>
          <a:bottom>
            <a:ln w="25402" cap="flat" cmpd="sng" algn="ctr">
              <a:solidFill>
                <a:srgbClr val="000000"/>
              </a:solidFill>
              <a:prstDash val="solid"/>
              <a:round/>
              <a:headEnd type="none" w="med" len="med"/>
              <a:tailEnd type="none" w="med" len="med"/>
            </a:ln>
          </a:bottom>
        </a:tcBdr>
        <a:fill>
          <a:solidFill>
            <a:srgbClr val="FFFFFF"/>
          </a:solidFill>
        </a:fill>
      </a:tcStyle>
    </a:wholeTbl>
    <a:band1H>
      <a:tcStyle>
        <a:tcBdr/>
        <a:fill>
          <a:solidFill>
            <a:srgbClr val="E7E7E7"/>
          </a:solidFill>
        </a:fill>
      </a:tcStyle>
    </a:band1H>
    <a:band1V>
      <a:tcStyle>
        <a:tcBdr/>
        <a:fill>
          <a:solidFill>
            <a:srgbClr val="E7E7E7"/>
          </a:solidFill>
        </a:fill>
      </a:tcStyle>
    </a:band1V>
    <a:lastCol>
      <a:tcTxStyle b="on">
        <a:font>
          <a:latin typeface="+mn-lt"/>
          <a:ea typeface="+mn-ea"/>
          <a:cs typeface="+mn-cs"/>
        </a:font>
        <a:srgbClr val="FFFFFF"/>
      </a:tcTxStyle>
      <a:tcStyle>
        <a:tcBdr/>
        <a:fill>
          <a:solidFill>
            <a:srgbClr val="5B9BD5"/>
          </a:solidFill>
        </a:fill>
      </a:tcStyle>
    </a:lastCol>
    <a:firstCol>
      <a:tcTxStyle b="on">
        <a:font>
          <a:latin typeface="+mn-lt"/>
          <a:ea typeface="+mn-ea"/>
          <a:cs typeface="+mn-cs"/>
        </a:font>
        <a:srgbClr val="FFFFFF"/>
      </a:tcTxStyle>
      <a:tcStyle>
        <a:tcBdr/>
        <a:fill>
          <a:solidFill>
            <a:srgbClr val="5B9BD5"/>
          </a:solidFill>
        </a:fill>
      </a:tcStyle>
    </a:firstCol>
    <a:lastRow>
      <a:tcTxStyle b="on">
        <a:font>
          <a:latin typeface=""/>
          <a:ea typeface=""/>
          <a:cs typeface=""/>
        </a:font>
      </a:tcTxStyle>
      <a:tcStyle>
        <a:tcBdr>
          <a:top>
            <a:ln w="50804" cap="flat" cmpd="dbl" algn="ctr">
              <a:solidFill>
                <a:srgbClr val="000000"/>
              </a:solidFill>
              <a:prstDash val="solid"/>
              <a:round/>
              <a:headEnd type="none" w="med" len="med"/>
              <a:tailEnd type="none" w="med" len="med"/>
            </a:ln>
          </a:top>
        </a:tcBdr>
        <a:fill>
          <a:solidFill>
            <a:srgbClr val="FFFFFF"/>
          </a:solidFill>
        </a:fill>
      </a:tcStyle>
    </a:lastRow>
    <a:firstRow>
      <a:tcTxStyle b="on">
        <a:font>
          <a:latin typeface="+mn-lt"/>
          <a:ea typeface="+mn-ea"/>
          <a:cs typeface="+mn-cs"/>
        </a:font>
        <a:srgbClr val="FFFFFF"/>
      </a:tcTxStyle>
      <a:tcStyle>
        <a:tcBdr>
          <a:bottom>
            <a:ln w="25402" cap="flat" cmpd="sng" algn="ctr">
              <a:solidFill>
                <a:srgbClr val="000000"/>
              </a:solidFill>
              <a:prstDash val="solid"/>
              <a:round/>
              <a:headEnd type="none" w="med" len="med"/>
              <a:tailEnd type="none" w="med" len="med"/>
            </a:ln>
          </a:bottom>
        </a:tcBdr>
        <a:fill>
          <a:solidFill>
            <a:srgbClr val="5B9BD5"/>
          </a:solidFill>
        </a:fill>
      </a:tcStyle>
    </a:firstRow>
  </a:tblStyle>
  <a:tblStyle styleId="{EB9631B5-78F2-41C9-869B-9F39066F8104}" styleName="">
    <a:wholeTbl>
      <a:tcTxStyle>
        <a:font>
          <a:latin typeface="+mn-lt"/>
          <a:ea typeface="+mn-ea"/>
          <a:cs typeface="+mn-cs"/>
        </a:font>
        <a:srgbClr val="000000"/>
      </a:tcTxStyle>
      <a:tcStyle>
        <a:tcBdr>
          <a:top>
            <a:ln w="25402" cap="flat" cmpd="sng" algn="ctr">
              <a:solidFill>
                <a:srgbClr val="000000"/>
              </a:solidFill>
              <a:prstDash val="solid"/>
              <a:round/>
              <a:headEnd type="none" w="med" len="med"/>
              <a:tailEnd type="none" w="med" len="med"/>
            </a:ln>
          </a:top>
          <a:bottom>
            <a:ln w="25402" cap="flat" cmpd="sng" algn="ctr">
              <a:solidFill>
                <a:srgbClr val="000000"/>
              </a:solidFill>
              <a:prstDash val="solid"/>
              <a:round/>
              <a:headEnd type="none" w="med" len="med"/>
              <a:tailEnd type="none" w="med" len="med"/>
            </a:ln>
          </a:bottom>
        </a:tcBdr>
        <a:fill>
          <a:solidFill>
            <a:srgbClr val="FFFFFF"/>
          </a:solidFill>
        </a:fill>
      </a:tcStyle>
    </a:wholeTbl>
    <a:band1H>
      <a:tcStyle>
        <a:tcBdr/>
        <a:fill>
          <a:solidFill>
            <a:srgbClr val="E7E7E7"/>
          </a:solidFill>
        </a:fill>
      </a:tcStyle>
    </a:band1H>
    <a:band1V>
      <a:tcStyle>
        <a:tcBdr/>
        <a:fill>
          <a:solidFill>
            <a:srgbClr val="E7E7E7"/>
          </a:solidFill>
        </a:fill>
      </a:tcStyle>
    </a:band1V>
    <a:lastCol>
      <a:tcTxStyle b="on">
        <a:font>
          <a:latin typeface="+mn-lt"/>
          <a:ea typeface="+mn-ea"/>
          <a:cs typeface="+mn-cs"/>
        </a:font>
        <a:srgbClr val="FFFFFF"/>
      </a:tcTxStyle>
      <a:tcStyle>
        <a:tcBdr/>
        <a:fill>
          <a:solidFill>
            <a:srgbClr val="FFC000"/>
          </a:solidFill>
        </a:fill>
      </a:tcStyle>
    </a:lastCol>
    <a:firstCol>
      <a:tcTxStyle b="on">
        <a:font>
          <a:latin typeface="+mn-lt"/>
          <a:ea typeface="+mn-ea"/>
          <a:cs typeface="+mn-cs"/>
        </a:font>
        <a:srgbClr val="FFFFFF"/>
      </a:tcTxStyle>
      <a:tcStyle>
        <a:tcBdr/>
        <a:fill>
          <a:solidFill>
            <a:srgbClr val="FFC000"/>
          </a:solidFill>
        </a:fill>
      </a:tcStyle>
    </a:firstCol>
    <a:lastRow>
      <a:tcTxStyle b="on">
        <a:font>
          <a:latin typeface=""/>
          <a:ea typeface=""/>
          <a:cs typeface=""/>
        </a:font>
      </a:tcTxStyle>
      <a:tcStyle>
        <a:tcBdr>
          <a:top>
            <a:ln w="50804" cap="flat" cmpd="dbl" algn="ctr">
              <a:solidFill>
                <a:srgbClr val="000000"/>
              </a:solidFill>
              <a:prstDash val="solid"/>
              <a:round/>
              <a:headEnd type="none" w="med" len="med"/>
              <a:tailEnd type="none" w="med" len="med"/>
            </a:ln>
          </a:top>
        </a:tcBdr>
        <a:fill>
          <a:solidFill>
            <a:srgbClr val="FFFFFF"/>
          </a:solidFill>
        </a:fill>
      </a:tcStyle>
    </a:lastRow>
    <a:firstRow>
      <a:tcTxStyle b="on">
        <a:font>
          <a:latin typeface="+mn-lt"/>
          <a:ea typeface="+mn-ea"/>
          <a:cs typeface="+mn-cs"/>
        </a:font>
        <a:srgbClr val="FFFFFF"/>
      </a:tcTxStyle>
      <a:tcStyle>
        <a:tcBdr>
          <a:bottom>
            <a:ln w="25402" cap="flat" cmpd="sng" algn="ctr">
              <a:solidFill>
                <a:srgbClr val="000000"/>
              </a:solidFill>
              <a:prstDash val="solid"/>
              <a:round/>
              <a:headEnd type="none" w="med" len="med"/>
              <a:tailEnd type="none" w="med" len="med"/>
            </a:ln>
          </a:bottom>
        </a:tcBdr>
        <a:fill>
          <a:solidFill>
            <a:srgbClr val="FFC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937" autoAdjust="0"/>
    <p:restoredTop sz="94660"/>
  </p:normalViewPr>
  <p:slideViewPr>
    <p:cSldViewPr snapToGrid="0">
      <p:cViewPr>
        <p:scale>
          <a:sx n="163" d="100"/>
          <a:sy n="163" d="100"/>
        </p:scale>
        <p:origin x="-136" y="-16"/>
      </p:cViewPr>
      <p:guideLst>
        <p:guide orient="horz" pos="2160"/>
        <p:guide pos="3840"/>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telis.christofides@outlook.com" userId="29b02e7c3371d39c" providerId="LiveId" clId="{9F3AAC71-862C-40E8-B0D7-61FBE94ADDC8}"/>
    <pc:docChg chg="custSel modSld">
      <pc:chgData name="pantelis.christofides@outlook.com" userId="29b02e7c3371d39c" providerId="LiveId" clId="{9F3AAC71-862C-40E8-B0D7-61FBE94ADDC8}" dt="2020-12-06T13:49:32.925" v="111" actId="27636"/>
      <pc:docMkLst>
        <pc:docMk/>
      </pc:docMkLst>
      <pc:sldChg chg="modSp mod">
        <pc:chgData name="pantelis.christofides@outlook.com" userId="29b02e7c3371d39c" providerId="LiveId" clId="{9F3AAC71-862C-40E8-B0D7-61FBE94ADDC8}" dt="2020-12-06T12:52:59.802" v="3" actId="20577"/>
        <pc:sldMkLst>
          <pc:docMk/>
          <pc:sldMk cId="1725096882" sldId="351"/>
        </pc:sldMkLst>
        <pc:spChg chg="mod">
          <ac:chgData name="pantelis.christofides@outlook.com" userId="29b02e7c3371d39c" providerId="LiveId" clId="{9F3AAC71-862C-40E8-B0D7-61FBE94ADDC8}" dt="2020-12-06T12:52:59.802" v="3" actId="20577"/>
          <ac:spMkLst>
            <pc:docMk/>
            <pc:sldMk cId="1725096882" sldId="351"/>
            <ac:spMk id="2" creationId="{00000000-0000-0000-0000-000000000000}"/>
          </ac:spMkLst>
        </pc:spChg>
      </pc:sldChg>
      <pc:sldChg chg="modSp mod">
        <pc:chgData name="pantelis.christofides@outlook.com" userId="29b02e7c3371d39c" providerId="LiveId" clId="{9F3AAC71-862C-40E8-B0D7-61FBE94ADDC8}" dt="2020-12-06T13:01:58.807" v="5" actId="20577"/>
        <pc:sldMkLst>
          <pc:docMk/>
          <pc:sldMk cId="253299881" sldId="354"/>
        </pc:sldMkLst>
        <pc:spChg chg="mod">
          <ac:chgData name="pantelis.christofides@outlook.com" userId="29b02e7c3371d39c" providerId="LiveId" clId="{9F3AAC71-862C-40E8-B0D7-61FBE94ADDC8}" dt="2020-12-06T13:01:58.807" v="5" actId="20577"/>
          <ac:spMkLst>
            <pc:docMk/>
            <pc:sldMk cId="253299881" sldId="354"/>
            <ac:spMk id="2" creationId="{00000000-0000-0000-0000-000000000000}"/>
          </ac:spMkLst>
        </pc:spChg>
      </pc:sldChg>
      <pc:sldChg chg="modSp mod">
        <pc:chgData name="pantelis.christofides@outlook.com" userId="29b02e7c3371d39c" providerId="LiveId" clId="{9F3AAC71-862C-40E8-B0D7-61FBE94ADDC8}" dt="2020-12-06T13:10:37.144" v="34" actId="20577"/>
        <pc:sldMkLst>
          <pc:docMk/>
          <pc:sldMk cId="124636657" sldId="357"/>
        </pc:sldMkLst>
        <pc:spChg chg="mod">
          <ac:chgData name="pantelis.christofides@outlook.com" userId="29b02e7c3371d39c" providerId="LiveId" clId="{9F3AAC71-862C-40E8-B0D7-61FBE94ADDC8}" dt="2020-12-06T13:10:37.144" v="34" actId="20577"/>
          <ac:spMkLst>
            <pc:docMk/>
            <pc:sldMk cId="124636657" sldId="357"/>
            <ac:spMk id="2" creationId="{00000000-0000-0000-0000-000000000000}"/>
          </ac:spMkLst>
        </pc:spChg>
      </pc:sldChg>
      <pc:sldChg chg="modSp mod">
        <pc:chgData name="pantelis.christofides@outlook.com" userId="29b02e7c3371d39c" providerId="LiveId" clId="{9F3AAC71-862C-40E8-B0D7-61FBE94ADDC8}" dt="2020-12-06T13:44:10.084" v="60" actId="20577"/>
        <pc:sldMkLst>
          <pc:docMk/>
          <pc:sldMk cId="1066275915" sldId="361"/>
        </pc:sldMkLst>
        <pc:spChg chg="mod">
          <ac:chgData name="pantelis.christofides@outlook.com" userId="29b02e7c3371d39c" providerId="LiveId" clId="{9F3AAC71-862C-40E8-B0D7-61FBE94ADDC8}" dt="2020-12-06T13:44:10.084" v="60" actId="20577"/>
          <ac:spMkLst>
            <pc:docMk/>
            <pc:sldMk cId="1066275915" sldId="361"/>
            <ac:spMk id="2" creationId="{00000000-0000-0000-0000-000000000000}"/>
          </ac:spMkLst>
        </pc:spChg>
      </pc:sldChg>
      <pc:sldChg chg="modSp mod">
        <pc:chgData name="pantelis.christofides@outlook.com" userId="29b02e7c3371d39c" providerId="LiveId" clId="{9F3AAC71-862C-40E8-B0D7-61FBE94ADDC8}" dt="2020-12-06T13:49:32.925" v="111" actId="27636"/>
        <pc:sldMkLst>
          <pc:docMk/>
          <pc:sldMk cId="2814478121" sldId="362"/>
        </pc:sldMkLst>
        <pc:spChg chg="mod">
          <ac:chgData name="pantelis.christofides@outlook.com" userId="29b02e7c3371d39c" providerId="LiveId" clId="{9F3AAC71-862C-40E8-B0D7-61FBE94ADDC8}" dt="2020-12-06T13:49:32.925" v="111" actId="27636"/>
          <ac:spMkLst>
            <pc:docMk/>
            <pc:sldMk cId="2814478121" sldId="362"/>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879725" cy="490540"/>
          </a:xfrm>
          <a:prstGeom prst="rect">
            <a:avLst/>
          </a:prstGeom>
          <a:noFill/>
          <a:ln>
            <a:noFill/>
          </a:ln>
        </p:spPr>
        <p:txBody>
          <a:bodyPr vert="horz" wrap="square" lIns="91418" tIns="45700" rIns="91418" bIns="45700" anchor="t" anchorCtr="0" compatLnSpc="1">
            <a:noAutofit/>
          </a:bodyPr>
          <a:lstStyle/>
          <a:p>
            <a:pPr defTabSz="893344">
              <a:defRPr sz="1800" b="0" i="0" u="none" strike="noStrike" kern="0" cap="none" spc="0" baseline="0">
                <a:solidFill>
                  <a:srgbClr val="000000"/>
                </a:solidFill>
                <a:uFillTx/>
              </a:defRPr>
            </a:pPr>
            <a:endParaRPr lang="en-GB" sz="1200" kern="0">
              <a:solidFill>
                <a:srgbClr val="000000"/>
              </a:solidFill>
              <a:latin typeface="Calibri"/>
            </a:endParaRPr>
          </a:p>
        </p:txBody>
      </p:sp>
      <p:sp>
        <p:nvSpPr>
          <p:cNvPr id="3" name="Date Placeholder 2"/>
          <p:cNvSpPr txBox="1">
            <a:spLocks noGrp="1"/>
          </p:cNvSpPr>
          <p:nvPr>
            <p:ph type="dt" sz="quarter" idx="1"/>
          </p:nvPr>
        </p:nvSpPr>
        <p:spPr>
          <a:xfrm>
            <a:off x="3763963" y="0"/>
            <a:ext cx="2879725" cy="490540"/>
          </a:xfrm>
          <a:prstGeom prst="rect">
            <a:avLst/>
          </a:prstGeom>
          <a:noFill/>
          <a:ln>
            <a:noFill/>
          </a:ln>
        </p:spPr>
        <p:txBody>
          <a:bodyPr vert="horz" wrap="square" lIns="91418" tIns="45700" rIns="91418" bIns="45700" anchor="t" anchorCtr="0" compatLnSpc="1">
            <a:noAutofit/>
          </a:bodyPr>
          <a:lstStyle/>
          <a:p>
            <a:pPr algn="r" defTabSz="893344">
              <a:defRPr sz="1800" b="0" i="0" u="none" strike="noStrike" kern="0" cap="none" spc="0" baseline="0">
                <a:solidFill>
                  <a:srgbClr val="000000"/>
                </a:solidFill>
                <a:uFillTx/>
              </a:defRPr>
            </a:pPr>
            <a:fld id="{A1B351E0-9552-48EE-81B4-AAFFECFDFC9D}" type="datetime1">
              <a:rPr lang="en-GB" sz="1200" kern="0">
                <a:solidFill>
                  <a:srgbClr val="000000"/>
                </a:solidFill>
                <a:latin typeface="Calibri"/>
              </a:rPr>
              <a:pPr algn="r" defTabSz="893344">
                <a:defRPr sz="1800" b="0" i="0" u="none" strike="noStrike" kern="0" cap="none" spc="0" baseline="0">
                  <a:solidFill>
                    <a:srgbClr val="000000"/>
                  </a:solidFill>
                  <a:uFillTx/>
                </a:defRPr>
              </a:pPr>
              <a:t>06/12/2020</a:t>
            </a:fld>
            <a:endParaRPr lang="en-GB" sz="1200" kern="0">
              <a:solidFill>
                <a:srgbClr val="000000"/>
              </a:solidFill>
              <a:latin typeface="Calibri"/>
            </a:endParaRPr>
          </a:p>
        </p:txBody>
      </p:sp>
      <p:sp>
        <p:nvSpPr>
          <p:cNvPr id="4" name="Footer Placeholder 3"/>
          <p:cNvSpPr txBox="1">
            <a:spLocks noGrp="1"/>
          </p:cNvSpPr>
          <p:nvPr>
            <p:ph type="ftr" sz="quarter" idx="2"/>
          </p:nvPr>
        </p:nvSpPr>
        <p:spPr>
          <a:xfrm>
            <a:off x="0" y="9285291"/>
            <a:ext cx="2879725" cy="490540"/>
          </a:xfrm>
          <a:prstGeom prst="rect">
            <a:avLst/>
          </a:prstGeom>
          <a:noFill/>
          <a:ln>
            <a:noFill/>
          </a:ln>
        </p:spPr>
        <p:txBody>
          <a:bodyPr vert="horz" wrap="square" lIns="91418" tIns="45700" rIns="91418" bIns="45700" anchor="b" anchorCtr="0" compatLnSpc="1">
            <a:noAutofit/>
          </a:bodyPr>
          <a:lstStyle/>
          <a:p>
            <a:pPr defTabSz="893344">
              <a:defRPr sz="1800" b="0" i="0" u="none" strike="noStrike" kern="0" cap="none" spc="0" baseline="0">
                <a:solidFill>
                  <a:srgbClr val="000000"/>
                </a:solidFill>
                <a:uFillTx/>
              </a:defRPr>
            </a:pPr>
            <a:endParaRPr lang="en-GB" sz="1200" kern="0">
              <a:solidFill>
                <a:srgbClr val="000000"/>
              </a:solidFill>
              <a:latin typeface="Calibri"/>
            </a:endParaRPr>
          </a:p>
        </p:txBody>
      </p:sp>
      <p:sp>
        <p:nvSpPr>
          <p:cNvPr id="5" name="Slide Number Placeholder 4"/>
          <p:cNvSpPr txBox="1">
            <a:spLocks noGrp="1"/>
          </p:cNvSpPr>
          <p:nvPr>
            <p:ph type="sldNum" sz="quarter" idx="3"/>
          </p:nvPr>
        </p:nvSpPr>
        <p:spPr>
          <a:xfrm>
            <a:off x="3763963" y="9285291"/>
            <a:ext cx="2879725" cy="490540"/>
          </a:xfrm>
          <a:prstGeom prst="rect">
            <a:avLst/>
          </a:prstGeom>
          <a:noFill/>
          <a:ln>
            <a:noFill/>
          </a:ln>
        </p:spPr>
        <p:txBody>
          <a:bodyPr vert="horz" wrap="square" lIns="91418" tIns="45700" rIns="91418" bIns="45700" anchor="b" anchorCtr="0" compatLnSpc="1">
            <a:noAutofit/>
          </a:bodyPr>
          <a:lstStyle/>
          <a:p>
            <a:pPr algn="r" defTabSz="893344">
              <a:defRPr sz="1800" b="0" i="0" u="none" strike="noStrike" kern="0" cap="none" spc="0" baseline="0">
                <a:solidFill>
                  <a:srgbClr val="000000"/>
                </a:solidFill>
                <a:uFillTx/>
              </a:defRPr>
            </a:pPr>
            <a:fld id="{443ED6A0-730A-4DE5-A7DF-59A6DB7F291C}" type="slidenum">
              <a:rPr lang="en-GB" sz="1200" kern="0">
                <a:solidFill>
                  <a:srgbClr val="000000"/>
                </a:solidFill>
                <a:latin typeface="Calibri"/>
              </a:rPr>
              <a:pPr algn="r" defTabSz="893344">
                <a:defRPr sz="1800" b="0" i="0" u="none" strike="noStrike" kern="0" cap="none" spc="0" baseline="0">
                  <a:solidFill>
                    <a:srgbClr val="000000"/>
                  </a:solidFill>
                  <a:uFillTx/>
                </a:defRPr>
              </a:pPr>
              <a:t>‹#›</a:t>
            </a:fld>
            <a:endParaRPr lang="en-GB" sz="1200" kern="0">
              <a:solidFill>
                <a:srgbClr val="000000"/>
              </a:solidFill>
              <a:latin typeface="Calibri"/>
            </a:endParaRPr>
          </a:p>
        </p:txBody>
      </p:sp>
    </p:spTree>
    <p:extLst>
      <p:ext uri="{BB962C8B-B14F-4D97-AF65-F5344CB8AC3E}">
        <p14:creationId xmlns:p14="http://schemas.microsoft.com/office/powerpoint/2010/main" val="3831735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879619" cy="489884"/>
          </a:xfrm>
          <a:prstGeom prst="rect">
            <a:avLst/>
          </a:prstGeom>
          <a:noFill/>
          <a:ln>
            <a:noFill/>
          </a:ln>
        </p:spPr>
        <p:txBody>
          <a:bodyPr vert="horz" wrap="square" lIns="89336" tIns="44663" rIns="89336" bIns="44663" anchor="t" anchorCtr="0" compatLnSpc="1">
            <a:noAutofit/>
          </a:bodyPr>
          <a:lstStyle>
            <a:lvl1pPr marL="0" marR="0" lvl="0" indent="0" algn="l" defTabSz="89346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3" name="Date Placeholder 2"/>
          <p:cNvSpPr txBox="1">
            <a:spLocks noGrp="1"/>
          </p:cNvSpPr>
          <p:nvPr>
            <p:ph type="dt" idx="1"/>
          </p:nvPr>
        </p:nvSpPr>
        <p:spPr>
          <a:xfrm>
            <a:off x="3764113" y="0"/>
            <a:ext cx="2879619" cy="489884"/>
          </a:xfrm>
          <a:prstGeom prst="rect">
            <a:avLst/>
          </a:prstGeom>
          <a:noFill/>
          <a:ln>
            <a:noFill/>
          </a:ln>
        </p:spPr>
        <p:txBody>
          <a:bodyPr vert="horz" wrap="square" lIns="89336" tIns="44663" rIns="89336" bIns="44663" anchor="t" anchorCtr="0" compatLnSpc="1">
            <a:noAutofit/>
          </a:bodyPr>
          <a:lstStyle>
            <a:lvl1pPr marL="0" marR="0" lvl="0" indent="0" algn="r" defTabSz="89346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88E5C658-3AD1-4064-A7A2-F0F9D2AFD78E}" type="datetime1">
              <a:rPr lang="en-GB"/>
              <a:pPr lvl="0"/>
              <a:t>06/12/2020</a:t>
            </a:fld>
            <a:endParaRPr lang="en-GB"/>
          </a:p>
        </p:txBody>
      </p:sp>
      <p:sp>
        <p:nvSpPr>
          <p:cNvPr id="4" name="Slide Image Placeholder 3"/>
          <p:cNvSpPr>
            <a:spLocks noGrp="1" noRot="1" noChangeAspect="1"/>
          </p:cNvSpPr>
          <p:nvPr>
            <p:ph type="sldImg" idx="2"/>
          </p:nvPr>
        </p:nvSpPr>
        <p:spPr>
          <a:xfrm>
            <a:off x="390525" y="1222375"/>
            <a:ext cx="5864225" cy="3298825"/>
          </a:xfrm>
          <a:prstGeom prst="rect">
            <a:avLst/>
          </a:prstGeom>
          <a:noFill/>
          <a:ln w="12701">
            <a:solidFill>
              <a:srgbClr val="000000"/>
            </a:solidFill>
            <a:prstDash val="solid"/>
          </a:ln>
        </p:spPr>
      </p:sp>
      <p:sp>
        <p:nvSpPr>
          <p:cNvPr id="5" name="Notes Placeholder 4"/>
          <p:cNvSpPr txBox="1">
            <a:spLocks noGrp="1"/>
          </p:cNvSpPr>
          <p:nvPr>
            <p:ph type="body" sz="quarter" idx="3"/>
          </p:nvPr>
        </p:nvSpPr>
        <p:spPr>
          <a:xfrm>
            <a:off x="664528" y="4705374"/>
            <a:ext cx="5316220" cy="3848864"/>
          </a:xfrm>
          <a:prstGeom prst="rect">
            <a:avLst/>
          </a:prstGeom>
          <a:noFill/>
          <a:ln>
            <a:noFill/>
          </a:ln>
        </p:spPr>
        <p:txBody>
          <a:bodyPr vert="horz" wrap="square" lIns="89336" tIns="44663" rIns="89336" bIns="44663" anchor="t" anchorCtr="0" compatLnSpc="1">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txBox="1">
            <a:spLocks noGrp="1"/>
          </p:cNvSpPr>
          <p:nvPr>
            <p:ph type="ftr" sz="quarter" idx="4"/>
          </p:nvPr>
        </p:nvSpPr>
        <p:spPr>
          <a:xfrm>
            <a:off x="0" y="9285938"/>
            <a:ext cx="2879619" cy="489884"/>
          </a:xfrm>
          <a:prstGeom prst="rect">
            <a:avLst/>
          </a:prstGeom>
          <a:noFill/>
          <a:ln>
            <a:noFill/>
          </a:ln>
        </p:spPr>
        <p:txBody>
          <a:bodyPr vert="horz" wrap="square" lIns="89336" tIns="44663" rIns="89336" bIns="44663" anchor="b" anchorCtr="0" compatLnSpc="1">
            <a:noAutofit/>
          </a:bodyPr>
          <a:lstStyle>
            <a:lvl1pPr marL="0" marR="0" lvl="0" indent="0" algn="l" defTabSz="89346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7" name="Slide Number Placeholder 6"/>
          <p:cNvSpPr txBox="1">
            <a:spLocks noGrp="1"/>
          </p:cNvSpPr>
          <p:nvPr>
            <p:ph type="sldNum" sz="quarter" idx="5"/>
          </p:nvPr>
        </p:nvSpPr>
        <p:spPr>
          <a:xfrm>
            <a:off x="3764113" y="9285938"/>
            <a:ext cx="2879619" cy="489884"/>
          </a:xfrm>
          <a:prstGeom prst="rect">
            <a:avLst/>
          </a:prstGeom>
          <a:noFill/>
          <a:ln>
            <a:noFill/>
          </a:ln>
        </p:spPr>
        <p:txBody>
          <a:bodyPr vert="horz" wrap="square" lIns="89336" tIns="44663" rIns="89336" bIns="44663" anchor="b" anchorCtr="0" compatLnSpc="1">
            <a:noAutofit/>
          </a:bodyPr>
          <a:lstStyle>
            <a:lvl1pPr marL="0" marR="0" lvl="0" indent="0" algn="r" defTabSz="89346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13ADBDCD-5495-4FE5-82F8-0E9B0C09DC09}" type="slidenum">
              <a:t>‹#›</a:t>
            </a:fld>
            <a:endParaRPr lang="en-GB"/>
          </a:p>
        </p:txBody>
      </p:sp>
    </p:spTree>
    <p:extLst>
      <p:ext uri="{BB962C8B-B14F-4D97-AF65-F5344CB8AC3E}">
        <p14:creationId xmlns:p14="http://schemas.microsoft.com/office/powerpoint/2010/main" val="731811298"/>
      </p:ext>
    </p:extLst>
  </p:cSld>
  <p:clrMap bg1="lt1" tx1="dk1" bg2="lt2" tx2="dk2" accent1="accent1" accent2="accent2" accent3="accent3" accent4="accent4" accent5="accent5" accent6="accent6" hlink="hlink" folHlink="folHlink"/>
  <p:notesStyle>
    <a:lvl1pPr marL="0" marR="0" lvl="0" indent="0" algn="l" defTabSz="685800" rtl="0" fontAlgn="auto" hangingPunct="1">
      <a:lnSpc>
        <a:spcPct val="100000"/>
      </a:lnSpc>
      <a:spcBef>
        <a:spcPts val="0"/>
      </a:spcBef>
      <a:spcAft>
        <a:spcPts val="0"/>
      </a:spcAft>
      <a:buNone/>
      <a:tabLst/>
      <a:defRPr lang="en-US" sz="900" b="0" i="0" u="none" strike="noStrike" kern="1200" cap="none" spc="0" baseline="0">
        <a:solidFill>
          <a:srgbClr val="000000"/>
        </a:solidFill>
        <a:uFillTx/>
        <a:latin typeface="Calibri"/>
      </a:defRPr>
    </a:lvl1pPr>
    <a:lvl2pPr marL="342900" marR="0" lvl="1" indent="0" algn="l" defTabSz="685800" rtl="0" fontAlgn="auto" hangingPunct="1">
      <a:lnSpc>
        <a:spcPct val="100000"/>
      </a:lnSpc>
      <a:spcBef>
        <a:spcPts val="0"/>
      </a:spcBef>
      <a:spcAft>
        <a:spcPts val="0"/>
      </a:spcAft>
      <a:buNone/>
      <a:tabLst/>
      <a:defRPr lang="en-US" sz="900" b="0" i="0" u="none" strike="noStrike" kern="1200" cap="none" spc="0" baseline="0">
        <a:solidFill>
          <a:srgbClr val="000000"/>
        </a:solidFill>
        <a:uFillTx/>
        <a:latin typeface="Calibri"/>
      </a:defRPr>
    </a:lvl2pPr>
    <a:lvl3pPr marL="685800" marR="0" lvl="2" indent="0" algn="l" defTabSz="685800" rtl="0" fontAlgn="auto" hangingPunct="1">
      <a:lnSpc>
        <a:spcPct val="100000"/>
      </a:lnSpc>
      <a:spcBef>
        <a:spcPts val="0"/>
      </a:spcBef>
      <a:spcAft>
        <a:spcPts val="0"/>
      </a:spcAft>
      <a:buNone/>
      <a:tabLst/>
      <a:defRPr lang="en-US" sz="900" b="0" i="0" u="none" strike="noStrike" kern="1200" cap="none" spc="0" baseline="0">
        <a:solidFill>
          <a:srgbClr val="000000"/>
        </a:solidFill>
        <a:uFillTx/>
        <a:latin typeface="Calibri"/>
      </a:defRPr>
    </a:lvl3pPr>
    <a:lvl4pPr marL="1028700" marR="0" lvl="3" indent="0" algn="l" defTabSz="685800" rtl="0" fontAlgn="auto" hangingPunct="1">
      <a:lnSpc>
        <a:spcPct val="100000"/>
      </a:lnSpc>
      <a:spcBef>
        <a:spcPts val="0"/>
      </a:spcBef>
      <a:spcAft>
        <a:spcPts val="0"/>
      </a:spcAft>
      <a:buNone/>
      <a:tabLst/>
      <a:defRPr lang="en-US" sz="900" b="0" i="0" u="none" strike="noStrike" kern="1200" cap="none" spc="0" baseline="0">
        <a:solidFill>
          <a:srgbClr val="000000"/>
        </a:solidFill>
        <a:uFillTx/>
        <a:latin typeface="Calibri"/>
      </a:defRPr>
    </a:lvl4pPr>
    <a:lvl5pPr marL="1371600" marR="0" lvl="4" indent="0" algn="l" defTabSz="685800" rtl="0" fontAlgn="auto" hangingPunct="1">
      <a:lnSpc>
        <a:spcPct val="100000"/>
      </a:lnSpc>
      <a:spcBef>
        <a:spcPts val="0"/>
      </a:spcBef>
      <a:spcAft>
        <a:spcPts val="0"/>
      </a:spcAft>
      <a:buNone/>
      <a:tabLst/>
      <a:defRPr lang="en-US" sz="900" b="0" i="0" u="none" strike="noStrike" kern="1200" cap="none" spc="0" baseline="0">
        <a:solidFill>
          <a:srgbClr val="000000"/>
        </a:solidFill>
        <a:uFillTx/>
        <a:latin typeface="Calibri"/>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lvl="0"/>
            <a:fld id="{C04389C8-D2EF-4279-849D-51896D3C154B}" type="datetime1">
              <a:rPr lang="en-GB" smtClean="0"/>
              <a:t>06/12/2020</a:t>
            </a:fld>
            <a:endParaRPr lang="en-GB"/>
          </a:p>
        </p:txBody>
      </p:sp>
      <p:sp>
        <p:nvSpPr>
          <p:cNvPr id="5" name="Footer Placeholder 4"/>
          <p:cNvSpPr>
            <a:spLocks noGrp="1"/>
          </p:cNvSpPr>
          <p:nvPr>
            <p:ph type="ftr" sz="quarter" idx="11"/>
          </p:nvPr>
        </p:nvSpPr>
        <p:spPr/>
        <p:txBody>
          <a:bodyPr/>
          <a:lstStyle/>
          <a:p>
            <a:pPr lvl="0"/>
            <a:endParaRPr lang="en-GB"/>
          </a:p>
        </p:txBody>
      </p:sp>
      <p:sp>
        <p:nvSpPr>
          <p:cNvPr id="6" name="Slide Number Placeholder 5"/>
          <p:cNvSpPr>
            <a:spLocks noGrp="1"/>
          </p:cNvSpPr>
          <p:nvPr>
            <p:ph type="sldNum" sz="quarter" idx="12"/>
          </p:nvPr>
        </p:nvSpPr>
        <p:spPr/>
        <p:txBody>
          <a:bodyPr/>
          <a:lstStyle/>
          <a:p>
            <a:pPr lvl="0"/>
            <a:fld id="{C6DDCB03-7100-4F2F-9567-D2DA9C47B269}" type="slidenum">
              <a:rPr lang="hy-AM" smtClean="0"/>
              <a:t>‹#›</a:t>
            </a:fld>
            <a:endParaRPr lang="hy-AM"/>
          </a:p>
        </p:txBody>
      </p:sp>
    </p:spTree>
    <p:extLst>
      <p:ext uri="{BB962C8B-B14F-4D97-AF65-F5344CB8AC3E}">
        <p14:creationId xmlns:p14="http://schemas.microsoft.com/office/powerpoint/2010/main" val="2079990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lvl="0"/>
            <a:fld id="{F12569D9-8316-4471-A2E4-850834576856}" type="datetime1">
              <a:rPr lang="en-GB" smtClean="0"/>
              <a:t>06/12/2020</a:t>
            </a:fld>
            <a:endParaRPr lang="en-GB"/>
          </a:p>
        </p:txBody>
      </p:sp>
      <p:sp>
        <p:nvSpPr>
          <p:cNvPr id="5" name="Footer Placeholder 4"/>
          <p:cNvSpPr>
            <a:spLocks noGrp="1"/>
          </p:cNvSpPr>
          <p:nvPr>
            <p:ph type="ftr" sz="quarter" idx="11"/>
          </p:nvPr>
        </p:nvSpPr>
        <p:spPr/>
        <p:txBody>
          <a:bodyPr/>
          <a:lstStyle/>
          <a:p>
            <a:pPr lvl="0"/>
            <a:endParaRPr lang="en-GB"/>
          </a:p>
        </p:txBody>
      </p:sp>
      <p:sp>
        <p:nvSpPr>
          <p:cNvPr id="6" name="Slide Number Placeholder 5"/>
          <p:cNvSpPr>
            <a:spLocks noGrp="1"/>
          </p:cNvSpPr>
          <p:nvPr>
            <p:ph type="sldNum" sz="quarter" idx="12"/>
          </p:nvPr>
        </p:nvSpPr>
        <p:spPr/>
        <p:txBody>
          <a:bodyPr/>
          <a:lstStyle/>
          <a:p>
            <a:pPr lvl="0"/>
            <a:fld id="{B7748DD1-760A-4FAD-A23B-E08A4E8D2B64}" type="slidenum">
              <a:rPr lang="hy-AM" smtClean="0"/>
              <a:t>‹#›</a:t>
            </a:fld>
            <a:endParaRPr lang="hy-AM"/>
          </a:p>
        </p:txBody>
      </p:sp>
    </p:spTree>
    <p:extLst>
      <p:ext uri="{BB962C8B-B14F-4D97-AF65-F5344CB8AC3E}">
        <p14:creationId xmlns:p14="http://schemas.microsoft.com/office/powerpoint/2010/main" val="321187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lvl="0"/>
            <a:fld id="{4311BF39-87BE-486D-8F1A-998929D4913F}" type="datetime1">
              <a:rPr lang="en-GB" smtClean="0"/>
              <a:t>06/12/2020</a:t>
            </a:fld>
            <a:endParaRPr lang="en-GB"/>
          </a:p>
        </p:txBody>
      </p:sp>
      <p:sp>
        <p:nvSpPr>
          <p:cNvPr id="5" name="Footer Placeholder 4"/>
          <p:cNvSpPr>
            <a:spLocks noGrp="1"/>
          </p:cNvSpPr>
          <p:nvPr>
            <p:ph type="ftr" sz="quarter" idx="11"/>
          </p:nvPr>
        </p:nvSpPr>
        <p:spPr/>
        <p:txBody>
          <a:bodyPr/>
          <a:lstStyle/>
          <a:p>
            <a:pPr lvl="0"/>
            <a:endParaRPr lang="en-GB"/>
          </a:p>
        </p:txBody>
      </p:sp>
      <p:sp>
        <p:nvSpPr>
          <p:cNvPr id="6" name="Slide Number Placeholder 5"/>
          <p:cNvSpPr>
            <a:spLocks noGrp="1"/>
          </p:cNvSpPr>
          <p:nvPr>
            <p:ph type="sldNum" sz="quarter" idx="12"/>
          </p:nvPr>
        </p:nvSpPr>
        <p:spPr/>
        <p:txBody>
          <a:bodyPr/>
          <a:lstStyle/>
          <a:p>
            <a:pPr lvl="0"/>
            <a:fld id="{A5C3CBE2-C562-456E-B7D5-23608A0E7BE9}" type="slidenum">
              <a:rPr lang="hy-AM" smtClean="0"/>
              <a:t>‹#›</a:t>
            </a:fld>
            <a:endParaRPr lang="hy-AM"/>
          </a:p>
        </p:txBody>
      </p:sp>
    </p:spTree>
    <p:extLst>
      <p:ext uri="{BB962C8B-B14F-4D97-AF65-F5344CB8AC3E}">
        <p14:creationId xmlns:p14="http://schemas.microsoft.com/office/powerpoint/2010/main" val="2313564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lvl="0"/>
            <a:fld id="{95A17E67-41DF-4387-9C37-E903A95FE5D5}" type="datetime1">
              <a:rPr lang="en-GB" smtClean="0"/>
              <a:t>06/12/2020</a:t>
            </a:fld>
            <a:endParaRPr lang="en-GB"/>
          </a:p>
        </p:txBody>
      </p:sp>
      <p:sp>
        <p:nvSpPr>
          <p:cNvPr id="5" name="Footer Placeholder 4"/>
          <p:cNvSpPr>
            <a:spLocks noGrp="1"/>
          </p:cNvSpPr>
          <p:nvPr>
            <p:ph type="ftr" sz="quarter" idx="11"/>
          </p:nvPr>
        </p:nvSpPr>
        <p:spPr/>
        <p:txBody>
          <a:bodyPr/>
          <a:lstStyle/>
          <a:p>
            <a:pPr lvl="0"/>
            <a:endParaRPr lang="en-GB"/>
          </a:p>
        </p:txBody>
      </p:sp>
      <p:sp>
        <p:nvSpPr>
          <p:cNvPr id="6" name="Slide Number Placeholder 5"/>
          <p:cNvSpPr>
            <a:spLocks noGrp="1"/>
          </p:cNvSpPr>
          <p:nvPr>
            <p:ph type="sldNum" sz="quarter" idx="12"/>
          </p:nvPr>
        </p:nvSpPr>
        <p:spPr/>
        <p:txBody>
          <a:bodyPr/>
          <a:lstStyle/>
          <a:p>
            <a:pPr lvl="0"/>
            <a:fld id="{BA10E285-6455-4D29-A266-1BF9A63AAEFF}" type="slidenum">
              <a:rPr lang="hy-AM" smtClean="0"/>
              <a:t>‹#›</a:t>
            </a:fld>
            <a:endParaRPr lang="hy-AM"/>
          </a:p>
        </p:txBody>
      </p:sp>
    </p:spTree>
    <p:extLst>
      <p:ext uri="{BB962C8B-B14F-4D97-AF65-F5344CB8AC3E}">
        <p14:creationId xmlns:p14="http://schemas.microsoft.com/office/powerpoint/2010/main" val="2266775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40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lvl="0"/>
            <a:fld id="{F853E5D2-87CE-4413-B00B-81FD98BDCC2C}" type="datetime1">
              <a:rPr lang="en-GB" smtClean="0"/>
              <a:t>06/12/2020</a:t>
            </a:fld>
            <a:endParaRPr lang="en-GB"/>
          </a:p>
        </p:txBody>
      </p:sp>
      <p:sp>
        <p:nvSpPr>
          <p:cNvPr id="5" name="Footer Placeholder 4"/>
          <p:cNvSpPr>
            <a:spLocks noGrp="1"/>
          </p:cNvSpPr>
          <p:nvPr>
            <p:ph type="ftr" sz="quarter" idx="11"/>
          </p:nvPr>
        </p:nvSpPr>
        <p:spPr/>
        <p:txBody>
          <a:bodyPr/>
          <a:lstStyle/>
          <a:p>
            <a:pPr lvl="0"/>
            <a:endParaRPr lang="en-GB"/>
          </a:p>
        </p:txBody>
      </p:sp>
      <p:sp>
        <p:nvSpPr>
          <p:cNvPr id="6" name="Slide Number Placeholder 5"/>
          <p:cNvSpPr>
            <a:spLocks noGrp="1"/>
          </p:cNvSpPr>
          <p:nvPr>
            <p:ph type="sldNum" sz="quarter" idx="12"/>
          </p:nvPr>
        </p:nvSpPr>
        <p:spPr/>
        <p:txBody>
          <a:bodyPr/>
          <a:lstStyle/>
          <a:p>
            <a:pPr lvl="0"/>
            <a:fld id="{5FD522D2-EF78-46BF-88A7-0A1C5D9B133F}" type="slidenum">
              <a:rPr lang="hy-AM" smtClean="0"/>
              <a:t>‹#›</a:t>
            </a:fld>
            <a:endParaRPr lang="hy-AM"/>
          </a:p>
        </p:txBody>
      </p:sp>
    </p:spTree>
    <p:extLst>
      <p:ext uri="{BB962C8B-B14F-4D97-AF65-F5344CB8AC3E}">
        <p14:creationId xmlns:p14="http://schemas.microsoft.com/office/powerpoint/2010/main" val="3779381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lvl="0"/>
            <a:fld id="{29F78C48-C7A1-4C65-ADBE-B79B3C976F53}" type="datetime1">
              <a:rPr lang="en-GB" smtClean="0"/>
              <a:t>06/12/2020</a:t>
            </a:fld>
            <a:endParaRPr lang="en-GB"/>
          </a:p>
        </p:txBody>
      </p:sp>
      <p:sp>
        <p:nvSpPr>
          <p:cNvPr id="6" name="Footer Placeholder 5"/>
          <p:cNvSpPr>
            <a:spLocks noGrp="1"/>
          </p:cNvSpPr>
          <p:nvPr>
            <p:ph type="ftr" sz="quarter" idx="11"/>
          </p:nvPr>
        </p:nvSpPr>
        <p:spPr/>
        <p:txBody>
          <a:bodyPr/>
          <a:lstStyle/>
          <a:p>
            <a:pPr lvl="0"/>
            <a:endParaRPr lang="en-GB"/>
          </a:p>
        </p:txBody>
      </p:sp>
      <p:sp>
        <p:nvSpPr>
          <p:cNvPr id="7" name="Slide Number Placeholder 6"/>
          <p:cNvSpPr>
            <a:spLocks noGrp="1"/>
          </p:cNvSpPr>
          <p:nvPr>
            <p:ph type="sldNum" sz="quarter" idx="12"/>
          </p:nvPr>
        </p:nvSpPr>
        <p:spPr/>
        <p:txBody>
          <a:bodyPr/>
          <a:lstStyle/>
          <a:p>
            <a:pPr lvl="0"/>
            <a:fld id="{EF9D7A1C-0E73-4F0E-86CD-36B319B36D36}" type="slidenum">
              <a:rPr lang="hy-AM" smtClean="0"/>
              <a:t>‹#›</a:t>
            </a:fld>
            <a:endParaRPr lang="hy-AM"/>
          </a:p>
        </p:txBody>
      </p:sp>
    </p:spTree>
    <p:extLst>
      <p:ext uri="{BB962C8B-B14F-4D97-AF65-F5344CB8AC3E}">
        <p14:creationId xmlns:p14="http://schemas.microsoft.com/office/powerpoint/2010/main" val="559965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lvl="0"/>
            <a:fld id="{02E7D9D1-AF9D-45F7-8727-476D8E8F9A36}" type="datetime1">
              <a:rPr lang="en-GB" smtClean="0"/>
              <a:t>06/12/2020</a:t>
            </a:fld>
            <a:endParaRPr lang="en-GB"/>
          </a:p>
        </p:txBody>
      </p:sp>
      <p:sp>
        <p:nvSpPr>
          <p:cNvPr id="8" name="Footer Placeholder 7"/>
          <p:cNvSpPr>
            <a:spLocks noGrp="1"/>
          </p:cNvSpPr>
          <p:nvPr>
            <p:ph type="ftr" sz="quarter" idx="11"/>
          </p:nvPr>
        </p:nvSpPr>
        <p:spPr/>
        <p:txBody>
          <a:bodyPr/>
          <a:lstStyle/>
          <a:p>
            <a:pPr lvl="0"/>
            <a:endParaRPr lang="en-GB"/>
          </a:p>
        </p:txBody>
      </p:sp>
      <p:sp>
        <p:nvSpPr>
          <p:cNvPr id="9" name="Slide Number Placeholder 8"/>
          <p:cNvSpPr>
            <a:spLocks noGrp="1"/>
          </p:cNvSpPr>
          <p:nvPr>
            <p:ph type="sldNum" sz="quarter" idx="12"/>
          </p:nvPr>
        </p:nvSpPr>
        <p:spPr/>
        <p:txBody>
          <a:bodyPr/>
          <a:lstStyle/>
          <a:p>
            <a:pPr lvl="0"/>
            <a:fld id="{ACE761D6-DFD7-4790-9C0B-626577F1EC94}" type="slidenum">
              <a:rPr lang="hy-AM" smtClean="0"/>
              <a:t>‹#›</a:t>
            </a:fld>
            <a:endParaRPr lang="hy-AM"/>
          </a:p>
        </p:txBody>
      </p:sp>
    </p:spTree>
    <p:extLst>
      <p:ext uri="{BB962C8B-B14F-4D97-AF65-F5344CB8AC3E}">
        <p14:creationId xmlns:p14="http://schemas.microsoft.com/office/powerpoint/2010/main" val="1322229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lvl="0"/>
            <a:fld id="{78F212D4-8166-4D20-A0CC-E07BF03F48E8}" type="datetime1">
              <a:rPr lang="en-GB" smtClean="0"/>
              <a:t>06/12/2020</a:t>
            </a:fld>
            <a:endParaRPr lang="en-GB"/>
          </a:p>
        </p:txBody>
      </p:sp>
      <p:sp>
        <p:nvSpPr>
          <p:cNvPr id="4" name="Footer Placeholder 3"/>
          <p:cNvSpPr>
            <a:spLocks noGrp="1"/>
          </p:cNvSpPr>
          <p:nvPr>
            <p:ph type="ftr" sz="quarter" idx="11"/>
          </p:nvPr>
        </p:nvSpPr>
        <p:spPr/>
        <p:txBody>
          <a:bodyPr/>
          <a:lstStyle/>
          <a:p>
            <a:pPr lvl="0"/>
            <a:endParaRPr lang="en-GB"/>
          </a:p>
        </p:txBody>
      </p:sp>
      <p:sp>
        <p:nvSpPr>
          <p:cNvPr id="5" name="Slide Number Placeholder 4"/>
          <p:cNvSpPr>
            <a:spLocks noGrp="1"/>
          </p:cNvSpPr>
          <p:nvPr>
            <p:ph type="sldNum" sz="quarter" idx="12"/>
          </p:nvPr>
        </p:nvSpPr>
        <p:spPr/>
        <p:txBody>
          <a:bodyPr/>
          <a:lstStyle/>
          <a:p>
            <a:pPr lvl="0"/>
            <a:fld id="{32C662BE-B254-4BD1-99A2-9D30D75B4F2A}" type="slidenum">
              <a:rPr lang="hy-AM" smtClean="0"/>
              <a:t>‹#›</a:t>
            </a:fld>
            <a:endParaRPr lang="hy-AM"/>
          </a:p>
        </p:txBody>
      </p:sp>
    </p:spTree>
    <p:extLst>
      <p:ext uri="{BB962C8B-B14F-4D97-AF65-F5344CB8AC3E}">
        <p14:creationId xmlns:p14="http://schemas.microsoft.com/office/powerpoint/2010/main" val="1038269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fld id="{1E89AFC4-348B-433C-B3AB-9F2E35BF7DA4}" type="datetime1">
              <a:rPr lang="en-GB" smtClean="0"/>
              <a:t>06/12/2020</a:t>
            </a:fld>
            <a:endParaRPr lang="en-GB"/>
          </a:p>
        </p:txBody>
      </p:sp>
      <p:sp>
        <p:nvSpPr>
          <p:cNvPr id="3" name="Footer Placeholder 2"/>
          <p:cNvSpPr>
            <a:spLocks noGrp="1"/>
          </p:cNvSpPr>
          <p:nvPr>
            <p:ph type="ftr" sz="quarter" idx="11"/>
          </p:nvPr>
        </p:nvSpPr>
        <p:spPr/>
        <p:txBody>
          <a:bodyPr/>
          <a:lstStyle/>
          <a:p>
            <a:pPr lvl="0"/>
            <a:endParaRPr lang="en-GB"/>
          </a:p>
        </p:txBody>
      </p:sp>
      <p:sp>
        <p:nvSpPr>
          <p:cNvPr id="4" name="Slide Number Placeholder 3"/>
          <p:cNvSpPr>
            <a:spLocks noGrp="1"/>
          </p:cNvSpPr>
          <p:nvPr>
            <p:ph type="sldNum" sz="quarter" idx="12"/>
          </p:nvPr>
        </p:nvSpPr>
        <p:spPr/>
        <p:txBody>
          <a:bodyPr/>
          <a:lstStyle/>
          <a:p>
            <a:pPr lvl="0"/>
            <a:fld id="{5732438B-BC8D-4A6B-B909-10A6E4878849}" type="slidenum">
              <a:rPr lang="hy-AM" smtClean="0"/>
              <a:t>‹#›</a:t>
            </a:fld>
            <a:endParaRPr lang="hy-AM"/>
          </a:p>
        </p:txBody>
      </p:sp>
    </p:spTree>
    <p:extLst>
      <p:ext uri="{BB962C8B-B14F-4D97-AF65-F5344CB8AC3E}">
        <p14:creationId xmlns:p14="http://schemas.microsoft.com/office/powerpoint/2010/main" val="2349565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pPr lvl="0"/>
            <a:fld id="{D2A0A229-68F5-42EF-843D-E68F0587469B}" type="datetime1">
              <a:rPr lang="en-GB" smtClean="0"/>
              <a:t>06/12/2020</a:t>
            </a:fld>
            <a:endParaRPr lang="en-GB"/>
          </a:p>
        </p:txBody>
      </p:sp>
      <p:sp>
        <p:nvSpPr>
          <p:cNvPr id="6" name="Footer Placeholder 5"/>
          <p:cNvSpPr>
            <a:spLocks noGrp="1"/>
          </p:cNvSpPr>
          <p:nvPr>
            <p:ph type="ftr" sz="quarter" idx="11"/>
          </p:nvPr>
        </p:nvSpPr>
        <p:spPr/>
        <p:txBody>
          <a:bodyPr/>
          <a:lstStyle/>
          <a:p>
            <a:pPr lvl="0"/>
            <a:endParaRPr lang="en-GB"/>
          </a:p>
        </p:txBody>
      </p:sp>
      <p:sp>
        <p:nvSpPr>
          <p:cNvPr id="7" name="Slide Number Placeholder 6"/>
          <p:cNvSpPr>
            <a:spLocks noGrp="1"/>
          </p:cNvSpPr>
          <p:nvPr>
            <p:ph type="sldNum" sz="quarter" idx="12"/>
          </p:nvPr>
        </p:nvSpPr>
        <p:spPr/>
        <p:txBody>
          <a:bodyPr/>
          <a:lstStyle/>
          <a:p>
            <a:pPr lvl="0"/>
            <a:fld id="{C2FB1078-9792-4763-B6A0-4FF8DB81FFF6}" type="slidenum">
              <a:rPr lang="hy-AM" smtClean="0"/>
              <a:t>‹#›</a:t>
            </a:fld>
            <a:endParaRPr lang="hy-AM"/>
          </a:p>
        </p:txBody>
      </p:sp>
    </p:spTree>
    <p:extLst>
      <p:ext uri="{BB962C8B-B14F-4D97-AF65-F5344CB8AC3E}">
        <p14:creationId xmlns:p14="http://schemas.microsoft.com/office/powerpoint/2010/main" val="691840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pPr lvl="0"/>
            <a:fld id="{78BBC250-1164-41A4-98EB-9CD9792715A8}" type="datetime1">
              <a:rPr lang="en-GB" smtClean="0"/>
              <a:t>06/12/2020</a:t>
            </a:fld>
            <a:endParaRPr lang="en-GB"/>
          </a:p>
        </p:txBody>
      </p:sp>
      <p:sp>
        <p:nvSpPr>
          <p:cNvPr id="6" name="Footer Placeholder 5"/>
          <p:cNvSpPr>
            <a:spLocks noGrp="1"/>
          </p:cNvSpPr>
          <p:nvPr>
            <p:ph type="ftr" sz="quarter" idx="11"/>
          </p:nvPr>
        </p:nvSpPr>
        <p:spPr/>
        <p:txBody>
          <a:bodyPr/>
          <a:lstStyle/>
          <a:p>
            <a:pPr lvl="0"/>
            <a:endParaRPr lang="en-GB"/>
          </a:p>
        </p:txBody>
      </p:sp>
      <p:sp>
        <p:nvSpPr>
          <p:cNvPr id="7" name="Slide Number Placeholder 6"/>
          <p:cNvSpPr>
            <a:spLocks noGrp="1"/>
          </p:cNvSpPr>
          <p:nvPr>
            <p:ph type="sldNum" sz="quarter" idx="12"/>
          </p:nvPr>
        </p:nvSpPr>
        <p:spPr/>
        <p:txBody>
          <a:bodyPr/>
          <a:lstStyle/>
          <a:p>
            <a:pPr lvl="0"/>
            <a:fld id="{50FA7BB2-9FA9-45AC-80CA-7E57D924999C}" type="slidenum">
              <a:rPr lang="hy-AM" smtClean="0"/>
              <a:t>‹#›</a:t>
            </a:fld>
            <a:endParaRPr lang="hy-AM"/>
          </a:p>
        </p:txBody>
      </p:sp>
    </p:spTree>
    <p:extLst>
      <p:ext uri="{BB962C8B-B14F-4D97-AF65-F5344CB8AC3E}">
        <p14:creationId xmlns:p14="http://schemas.microsoft.com/office/powerpoint/2010/main" val="3419861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68580" tIns="34290" rIns="68580" bIns="3429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68580" tIns="34290" rIns="68580" bIns="3429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68580" tIns="34290" rIns="68580" bIns="34290" rtlCol="0" anchor="ctr"/>
          <a:lstStyle>
            <a:lvl1pPr algn="l">
              <a:defRPr sz="900">
                <a:solidFill>
                  <a:schemeClr val="tx1">
                    <a:tint val="75000"/>
                  </a:schemeClr>
                </a:solidFill>
              </a:defRPr>
            </a:lvl1pPr>
          </a:lstStyle>
          <a:p>
            <a:pPr lvl="0"/>
            <a:fld id="{EA332FA9-21E8-419C-AAE7-66EEE4618BD2}" type="datetime1">
              <a:rPr lang="en-GB" smtClean="0"/>
              <a:t>06/12/2020</a:t>
            </a:fld>
            <a:endParaRPr lang="en-GB"/>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68580" tIns="34290" rIns="68580" bIns="34290" rtlCol="0" anchor="ctr"/>
          <a:lstStyle>
            <a:lvl1pPr algn="ctr">
              <a:defRPr sz="900">
                <a:solidFill>
                  <a:schemeClr val="tx1">
                    <a:tint val="75000"/>
                  </a:schemeClr>
                </a:solidFill>
              </a:defRPr>
            </a:lvl1pPr>
          </a:lstStyle>
          <a:p>
            <a:pPr lvl="0"/>
            <a:endParaRPr lang="en-GB"/>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68580" tIns="34290" rIns="68580" bIns="34290" rtlCol="0" anchor="ctr"/>
          <a:lstStyle>
            <a:lvl1pPr algn="r">
              <a:defRPr sz="900">
                <a:solidFill>
                  <a:schemeClr val="tx1">
                    <a:tint val="75000"/>
                  </a:schemeClr>
                </a:solidFill>
              </a:defRPr>
            </a:lvl1pPr>
          </a:lstStyle>
          <a:p>
            <a:pPr lvl="0"/>
            <a:fld id="{513A8635-F6EE-43A0-996A-BBC1BA76E420}" type="slidenum">
              <a:rPr lang="hy-AM" smtClean="0"/>
              <a:t>‹#›</a:t>
            </a:fld>
            <a:endParaRPr lang="hy-AM"/>
          </a:p>
        </p:txBody>
      </p:sp>
    </p:spTree>
    <p:extLst>
      <p:ext uri="{BB962C8B-B14F-4D97-AF65-F5344CB8AC3E}">
        <p14:creationId xmlns:p14="http://schemas.microsoft.com/office/powerpoint/2010/main" val="7536670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ec.europa.eu/commission/presscorner/detail/en/ip_20_1070" TargetMode="Externa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hyperlink" Target="mailto:info@papaphilippou.eu" TargetMode="External"/><Relationship Id="rId4" Type="http://schemas.openxmlformats.org/officeDocument/2006/relationships/hyperlink" Target="mailto:pc@papaphilippou.e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trade.ec.europa.eu/doclib/docs/2019/june/tradoc_157946.pdf" TargetMode="Externa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euractiv.com/section/politics/short_news/dutch-government-urged-to-sue-poland-in-top-eu-court-over-rule-of-law-debacle/" TargetMode="Externa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publications.parliament.uk/pa/bills/cbill/58-01/0210/20210.pdf" TargetMode="Externa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noGrp="1"/>
          </p:cNvSpPr>
          <p:nvPr>
            <p:ph sz="half" idx="1"/>
          </p:nvPr>
        </p:nvSpPr>
        <p:spPr>
          <a:xfrm>
            <a:off x="1450046" y="928889"/>
            <a:ext cx="6184269" cy="3919046"/>
          </a:xfrm>
          <a:ln>
            <a:noFill/>
          </a:ln>
        </p:spPr>
        <p:txBody>
          <a:bodyPr>
            <a:normAutofit/>
          </a:bodyPr>
          <a:lstStyle/>
          <a:p>
            <a:pPr marL="0" indent="0" algn="ctr">
              <a:lnSpc>
                <a:spcPct val="100000"/>
              </a:lnSpc>
              <a:spcBef>
                <a:spcPts val="0"/>
              </a:spcBef>
              <a:buNone/>
            </a:pPr>
            <a:endParaRPr lang="en-GB" sz="1400" b="1" dirty="0">
              <a:solidFill>
                <a:srgbClr val="C00000"/>
              </a:solidFill>
              <a:latin typeface="Tahoma" panose="020B0604030504040204" pitchFamily="34" charset="0"/>
              <a:ea typeface="Tahoma" panose="020B0604030504040204" pitchFamily="34" charset="0"/>
              <a:cs typeface="Tahoma" panose="020B0604030504040204" pitchFamily="34" charset="0"/>
            </a:endParaRPr>
          </a:p>
          <a:p>
            <a:pPr marL="0" indent="0" algn="ctr">
              <a:lnSpc>
                <a:spcPct val="100000"/>
              </a:lnSpc>
              <a:spcBef>
                <a:spcPts val="0"/>
              </a:spcBef>
              <a:buNone/>
            </a:pPr>
            <a:r>
              <a:rPr lang="en-GB" sz="1400" b="1" dirty="0">
                <a:solidFill>
                  <a:srgbClr val="C00000"/>
                </a:solidFill>
                <a:latin typeface="Tahoma" panose="020B0604030504040204" pitchFamily="34" charset="0"/>
                <a:ea typeface="Tahoma" panose="020B0604030504040204" pitchFamily="34" charset="0"/>
                <a:cs typeface="Tahoma" panose="020B0604030504040204" pitchFamily="34" charset="0"/>
              </a:rPr>
              <a:t>The New World of Investment Screening</a:t>
            </a:r>
          </a:p>
          <a:p>
            <a:pPr marL="0" indent="0" algn="ctr">
              <a:lnSpc>
                <a:spcPct val="100000"/>
              </a:lnSpc>
              <a:spcBef>
                <a:spcPts val="0"/>
              </a:spcBef>
              <a:buNone/>
            </a:pPr>
            <a:r>
              <a:rPr lang="en-GB" sz="1400" b="1" dirty="0">
                <a:solidFill>
                  <a:srgbClr val="C00000"/>
                </a:solidFill>
                <a:latin typeface="Tahoma" panose="020B0604030504040204" pitchFamily="34" charset="0"/>
                <a:ea typeface="Tahoma" panose="020B0604030504040204" pitchFamily="34" charset="0"/>
                <a:cs typeface="Tahoma" panose="020B0604030504040204" pitchFamily="34" charset="0"/>
              </a:rPr>
              <a:t>Online Masterclass </a:t>
            </a:r>
          </a:p>
          <a:p>
            <a:pPr marL="0" indent="0" algn="ctr">
              <a:lnSpc>
                <a:spcPct val="100000"/>
              </a:lnSpc>
              <a:spcBef>
                <a:spcPts val="0"/>
              </a:spcBef>
              <a:buNone/>
            </a:pPr>
            <a:endParaRPr lang="en-GB" sz="1400" b="1" dirty="0">
              <a:solidFill>
                <a:srgbClr val="C00000"/>
              </a:solidFill>
              <a:latin typeface="Tahoma" panose="020B0604030504040204" pitchFamily="34" charset="0"/>
              <a:ea typeface="Tahoma" panose="020B0604030504040204" pitchFamily="34" charset="0"/>
              <a:cs typeface="Tahoma" panose="020B0604030504040204" pitchFamily="34" charset="0"/>
            </a:endParaRPr>
          </a:p>
          <a:p>
            <a:pPr marL="0" indent="0" algn="ctr">
              <a:lnSpc>
                <a:spcPct val="100000"/>
              </a:lnSpc>
              <a:spcBef>
                <a:spcPts val="0"/>
              </a:spcBef>
              <a:buNone/>
            </a:pPr>
            <a:endParaRPr lang="en-GB" sz="1400" b="1" dirty="0">
              <a:solidFill>
                <a:srgbClr val="C00000"/>
              </a:solidFill>
              <a:latin typeface="Tahoma" panose="020B0604030504040204" pitchFamily="34" charset="0"/>
              <a:ea typeface="Tahoma" panose="020B0604030504040204" pitchFamily="34" charset="0"/>
              <a:cs typeface="Tahoma" panose="020B0604030504040204" pitchFamily="34" charset="0"/>
            </a:endParaRPr>
          </a:p>
          <a:p>
            <a:pPr marL="0" indent="0" algn="ctr">
              <a:lnSpc>
                <a:spcPct val="100000"/>
              </a:lnSpc>
              <a:spcBef>
                <a:spcPts val="0"/>
              </a:spcBef>
              <a:buNone/>
            </a:pPr>
            <a:r>
              <a:rPr lang="en-GB" sz="1400" b="1" dirty="0">
                <a:solidFill>
                  <a:srgbClr val="C00000"/>
                </a:solidFill>
                <a:latin typeface="Tahoma" panose="020B0604030504040204" pitchFamily="34" charset="0"/>
                <a:ea typeface="Tahoma" panose="020B0604030504040204" pitchFamily="34" charset="0"/>
                <a:cs typeface="Tahoma" panose="020B0604030504040204" pitchFamily="34" charset="0"/>
              </a:rPr>
              <a:t>EU FDIS Regulation - Implementation in the Republic of Cyprus:</a:t>
            </a:r>
          </a:p>
          <a:p>
            <a:pPr marL="0" indent="0" algn="ctr">
              <a:lnSpc>
                <a:spcPct val="100000"/>
              </a:lnSpc>
              <a:spcBef>
                <a:spcPts val="0"/>
              </a:spcBef>
              <a:buNone/>
            </a:pPr>
            <a:r>
              <a:rPr lang="en-GB" sz="1400" b="1" i="1" dirty="0">
                <a:solidFill>
                  <a:srgbClr val="C00000"/>
                </a:solidFill>
                <a:latin typeface="Tahoma" panose="020B0604030504040204" pitchFamily="34" charset="0"/>
                <a:ea typeface="Tahoma" panose="020B0604030504040204" pitchFamily="34" charset="0"/>
                <a:cs typeface="Tahoma" panose="020B0604030504040204" pitchFamily="34" charset="0"/>
              </a:rPr>
              <a:t>Concerns and Suggestions</a:t>
            </a:r>
          </a:p>
          <a:p>
            <a:pPr marL="0" indent="0" algn="ctr">
              <a:buNone/>
            </a:pPr>
            <a:endParaRPr lang="en-US" sz="1100" b="1" dirty="0">
              <a:solidFill>
                <a:srgbClr val="FF0000"/>
              </a:solidFill>
              <a:latin typeface="Tahoma"/>
              <a:ea typeface="Calibri"/>
            </a:endParaRPr>
          </a:p>
          <a:p>
            <a:pPr marL="0" indent="0" algn="ctr">
              <a:buNone/>
            </a:pPr>
            <a:endParaRPr lang="en-US" sz="1100" b="1" dirty="0">
              <a:solidFill>
                <a:srgbClr val="FF0000"/>
              </a:solidFill>
              <a:latin typeface="Tahoma"/>
              <a:ea typeface="Calibri"/>
            </a:endParaRPr>
          </a:p>
          <a:p>
            <a:pPr marL="0" indent="0" algn="ctr">
              <a:buNone/>
            </a:pPr>
            <a:r>
              <a:rPr lang="en-US" sz="1100" b="1" dirty="0">
                <a:solidFill>
                  <a:srgbClr val="FF0000"/>
                </a:solidFill>
                <a:latin typeface="Tahoma"/>
                <a:ea typeface="Calibri"/>
              </a:rPr>
              <a:t> </a:t>
            </a:r>
            <a:endParaRPr lang="en-US" sz="11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marL="1343025" indent="-1343025">
              <a:lnSpc>
                <a:spcPct val="100000"/>
              </a:lnSpc>
              <a:spcBef>
                <a:spcPts val="0"/>
              </a:spcBef>
              <a:buNone/>
            </a:pPr>
            <a:r>
              <a:rPr lang="en-US" sz="11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Pantelis Christofides</a:t>
            </a:r>
          </a:p>
          <a:p>
            <a:pPr marL="1343025" indent="-1343025">
              <a:lnSpc>
                <a:spcPct val="100000"/>
              </a:lnSpc>
              <a:spcBef>
                <a:spcPts val="0"/>
              </a:spcBef>
              <a:buNone/>
            </a:pPr>
            <a:r>
              <a:rPr lang="en-US" sz="11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Advocate – Partner, Head EU &amp; Regulatory Law Department</a:t>
            </a:r>
          </a:p>
          <a:p>
            <a:pPr marL="1343025" indent="-1343025">
              <a:lnSpc>
                <a:spcPct val="100000"/>
              </a:lnSpc>
              <a:spcBef>
                <a:spcPts val="0"/>
              </a:spcBef>
              <a:buNone/>
            </a:pPr>
            <a:r>
              <a:rPr lang="en-US" sz="11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L. Papaphilippou &amp; Co LLC Advocates &amp; Legal Consultants </a:t>
            </a:r>
          </a:p>
          <a:p>
            <a:pPr marL="1343025" indent="-1343025">
              <a:lnSpc>
                <a:spcPct val="100000"/>
              </a:lnSpc>
              <a:spcBef>
                <a:spcPts val="0"/>
              </a:spcBef>
              <a:buNone/>
            </a:pPr>
            <a:endParaRPr lang="en-US" sz="11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marL="1343025" indent="-1343025">
              <a:lnSpc>
                <a:spcPct val="100000"/>
              </a:lnSpc>
              <a:spcBef>
                <a:spcPts val="0"/>
              </a:spcBef>
              <a:buNone/>
            </a:pPr>
            <a:endParaRPr lang="en-US" sz="11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marL="1343025" indent="-1343025">
              <a:lnSpc>
                <a:spcPct val="100000"/>
              </a:lnSpc>
              <a:spcBef>
                <a:spcPts val="0"/>
              </a:spcBef>
              <a:buNone/>
            </a:pPr>
            <a:endParaRPr lang="en-US" sz="11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marL="1343025" indent="-1343025">
              <a:lnSpc>
                <a:spcPct val="100000"/>
              </a:lnSpc>
              <a:spcBef>
                <a:spcPts val="0"/>
              </a:spcBef>
              <a:buNone/>
            </a:pPr>
            <a:r>
              <a:rPr lang="en-US" sz="1100" dirty="0">
                <a:solidFill>
                  <a:srgbClr val="C00000"/>
                </a:solidFill>
                <a:latin typeface="Tahoma" panose="020B0604030504040204" pitchFamily="34" charset="0"/>
                <a:ea typeface="Tahoma" panose="020B0604030504040204" pitchFamily="34" charset="0"/>
                <a:cs typeface="Tahoma" panose="020B0604030504040204" pitchFamily="34" charset="0"/>
              </a:rPr>
              <a:t>09 December 2020</a:t>
            </a:r>
          </a:p>
        </p:txBody>
      </p:sp>
      <p:sp>
        <p:nvSpPr>
          <p:cNvPr id="3" name="Rectangle 9"/>
          <p:cNvSpPr/>
          <p:nvPr/>
        </p:nvSpPr>
        <p:spPr>
          <a:xfrm>
            <a:off x="5914146" y="4716164"/>
            <a:ext cx="1791385" cy="111374"/>
          </a:xfrm>
          <a:prstGeom prst="rect">
            <a:avLst/>
          </a:prstGeom>
          <a:noFill/>
          <a:ln w="12701" cap="flat">
            <a:solidFill>
              <a:srgbClr val="FFFFFF"/>
            </a:solidFill>
            <a:prstDash val="solid"/>
            <a:miter/>
          </a:ln>
        </p:spPr>
        <p:txBody>
          <a:bodyPr vert="horz" wrap="square" lIns="51435" tIns="25718" rIns="51435" bIns="25718" anchor="ctr" anchorCtr="1" compatLnSpc="1">
            <a:noAutofit/>
          </a:bodyPr>
          <a:lstStyle/>
          <a:p>
            <a:pPr algn="ctr" defTabSz="342900">
              <a:defRPr sz="1800" b="0" i="0" u="none" strike="noStrike" kern="0" cap="none" spc="0" baseline="0">
                <a:solidFill>
                  <a:srgbClr val="000000"/>
                </a:solidFill>
                <a:uFillTx/>
              </a:defRPr>
            </a:pPr>
            <a:r>
              <a:rPr lang="en-GB" sz="600">
                <a:solidFill>
                  <a:srgbClr val="595959"/>
                </a:solidFill>
                <a:latin typeface="Tahoma" pitchFamily="34"/>
                <a:ea typeface="Tahoma" pitchFamily="34"/>
                <a:cs typeface="Tahoma" pitchFamily="34"/>
              </a:rPr>
              <a:t>www.papaphilippou.eu </a:t>
            </a:r>
            <a:r>
              <a:rPr lang="el-GR" sz="600">
                <a:solidFill>
                  <a:srgbClr val="C00000"/>
                </a:solidFill>
                <a:latin typeface="Tahoma" pitchFamily="34"/>
                <a:ea typeface="Tahoma" pitchFamily="34"/>
                <a:cs typeface="Tahoma" pitchFamily="34"/>
              </a:rPr>
              <a:t>|</a:t>
            </a:r>
            <a:r>
              <a:rPr lang="en-GB" sz="600">
                <a:solidFill>
                  <a:srgbClr val="C00000"/>
                </a:solidFill>
                <a:latin typeface="Tahoma" pitchFamily="34"/>
                <a:ea typeface="Tahoma" pitchFamily="34"/>
                <a:cs typeface="Tahoma" pitchFamily="34"/>
              </a:rPr>
              <a:t> </a:t>
            </a:r>
            <a:r>
              <a:rPr lang="en-GB" sz="600">
                <a:solidFill>
                  <a:srgbClr val="595959"/>
                </a:solidFill>
                <a:latin typeface="Tahoma" pitchFamily="34"/>
                <a:ea typeface="Tahoma" pitchFamily="34"/>
                <a:cs typeface="Tahoma" pitchFamily="34"/>
              </a:rPr>
              <a:t>info@papaphilippou.eu</a:t>
            </a:r>
          </a:p>
        </p:txBody>
      </p:sp>
      <p:pic>
        <p:nvPicPr>
          <p:cNvPr id="4" name="Picture 10" descr="ANDREAS I: • IOANNOU+SOUGLIDES: • LP&amp;CO:6 POST 50 YEARS STATIONERY:assets:FOOTER ENG PAPAPHILIPPOU 2014.jpg"/>
          <p:cNvPicPr>
            <a:picLocks noChangeAspect="1"/>
          </p:cNvPicPr>
          <p:nvPr/>
        </p:nvPicPr>
        <p:blipFill>
          <a:blip r:embed="rId2"/>
          <a:srcRect l="9188" t="66724" r="49099" b="20362"/>
          <a:stretch>
            <a:fillRect/>
          </a:stretch>
        </p:blipFill>
        <p:spPr>
          <a:xfrm>
            <a:off x="1447139" y="4709368"/>
            <a:ext cx="1720233" cy="138566"/>
          </a:xfrm>
          <a:prstGeom prst="rect">
            <a:avLst/>
          </a:prstGeom>
          <a:noFill/>
          <a:ln cap="flat">
            <a:noFill/>
          </a:ln>
        </p:spPr>
      </p:pic>
      <p:cxnSp>
        <p:nvCxnSpPr>
          <p:cNvPr id="5" name="Straight Connector 11"/>
          <p:cNvCxnSpPr/>
          <p:nvPr/>
        </p:nvCxnSpPr>
        <p:spPr>
          <a:xfrm flipV="1">
            <a:off x="1447140" y="4702571"/>
            <a:ext cx="6190085" cy="13593"/>
          </a:xfrm>
          <a:prstGeom prst="straightConnector1">
            <a:avLst/>
          </a:prstGeom>
          <a:noFill/>
          <a:ln w="19046" cap="flat">
            <a:solidFill>
              <a:srgbClr val="A6A6A6"/>
            </a:solidFill>
            <a:prstDash val="solid"/>
            <a:miter/>
          </a:ln>
        </p:spPr>
      </p:cxnSp>
      <p:pic>
        <p:nvPicPr>
          <p:cNvPr id="6" name="Picture 5"/>
          <p:cNvPicPr>
            <a:picLocks noChangeAspect="1"/>
          </p:cNvPicPr>
          <p:nvPr/>
        </p:nvPicPr>
        <p:blipFill>
          <a:blip r:embed="rId3"/>
          <a:srcRect l="17070" t="30817" r="2596" b="30971"/>
          <a:stretch>
            <a:fillRect/>
          </a:stretch>
        </p:blipFill>
        <p:spPr>
          <a:xfrm>
            <a:off x="5597243" y="194876"/>
            <a:ext cx="2179218" cy="460206"/>
          </a:xfrm>
          <a:prstGeom prst="rect">
            <a:avLst/>
          </a:prstGeom>
          <a:noFill/>
          <a:ln cap="flat">
            <a:noFill/>
          </a:ln>
        </p:spPr>
      </p:pic>
      <p:sp>
        <p:nvSpPr>
          <p:cNvPr id="8" name="Slide Number Placeholder 7">
            <a:extLst>
              <a:ext uri="{FF2B5EF4-FFF2-40B4-BE49-F238E27FC236}">
                <a16:creationId xmlns:a16="http://schemas.microsoft.com/office/drawing/2014/main" id="{7649AFC6-D93F-4EDD-BA85-EB3656746B2C}"/>
              </a:ext>
            </a:extLst>
          </p:cNvPr>
          <p:cNvSpPr>
            <a:spLocks noGrp="1"/>
          </p:cNvSpPr>
          <p:nvPr>
            <p:ph type="sldNum" sz="quarter" idx="12"/>
          </p:nvPr>
        </p:nvSpPr>
        <p:spPr/>
        <p:txBody>
          <a:bodyPr/>
          <a:lstStyle/>
          <a:p>
            <a:pPr lvl="0"/>
            <a:fld id="{EF9D7A1C-0E73-4F0E-86CD-36B319B36D36}" type="slidenum">
              <a:rPr lang="hy-AM" smtClean="0"/>
              <a:t>1</a:t>
            </a:fld>
            <a:endParaRPr lang="hy-AM"/>
          </a:p>
        </p:txBody>
      </p:sp>
      <p:sp>
        <p:nvSpPr>
          <p:cNvPr id="11" name="TextBox 10"/>
          <p:cNvSpPr txBox="1"/>
          <p:nvPr/>
        </p:nvSpPr>
        <p:spPr>
          <a:xfrm>
            <a:off x="3232727" y="4709368"/>
            <a:ext cx="2681419" cy="230832"/>
          </a:xfrm>
          <a:prstGeom prst="rect">
            <a:avLst/>
          </a:prstGeom>
          <a:noFill/>
        </p:spPr>
        <p:txBody>
          <a:bodyPr wrap="square" rtlCol="0">
            <a:spAutoFit/>
          </a:bodyPr>
          <a:lstStyle/>
          <a:p>
            <a:pPr algn="ctr"/>
            <a:r>
              <a:rPr lang="en-US" sz="900" dirty="0"/>
              <a:t>INFORMATION PURPOSES ONLY</a:t>
            </a:r>
          </a:p>
        </p:txBody>
      </p:sp>
    </p:spTree>
    <p:extLst>
      <p:ext uri="{BB962C8B-B14F-4D97-AF65-F5344CB8AC3E}">
        <p14:creationId xmlns:p14="http://schemas.microsoft.com/office/powerpoint/2010/main" val="1974492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noGrp="1"/>
          </p:cNvSpPr>
          <p:nvPr>
            <p:ph sz="half" idx="1"/>
          </p:nvPr>
        </p:nvSpPr>
        <p:spPr>
          <a:xfrm>
            <a:off x="1452955" y="1488784"/>
            <a:ext cx="6184269" cy="2997023"/>
          </a:xfrm>
          <a:ln>
            <a:solidFill>
              <a:srgbClr val="C00000"/>
            </a:solidFill>
          </a:ln>
        </p:spPr>
        <p:txBody>
          <a:bodyPr>
            <a:normAutofit/>
          </a:bodyPr>
          <a:lstStyle/>
          <a:p>
            <a:pPr algn="just">
              <a:buFont typeface="Wingdings" panose="05000000000000000000" pitchFamily="2" charset="2"/>
              <a:buChar char="v"/>
            </a:pPr>
            <a:r>
              <a:rPr lang="en-GB" sz="1400" b="1" u="sng" dirty="0">
                <a:latin typeface="Tahoma" panose="020B0604030504040204" pitchFamily="34" charset="0"/>
                <a:ea typeface="Tahoma" panose="020B0604030504040204" pitchFamily="34" charset="0"/>
                <a:cs typeface="Tahoma" panose="020B0604030504040204" pitchFamily="34" charset="0"/>
              </a:rPr>
              <a:t>Potential Sanctions</a:t>
            </a:r>
            <a:r>
              <a:rPr lang="en-GB" sz="1400" dirty="0">
                <a:latin typeface="Tahoma" panose="020B0604030504040204" pitchFamily="34" charset="0"/>
                <a:ea typeface="Tahoma" panose="020B0604030504040204" pitchFamily="34" charset="0"/>
                <a:cs typeface="Tahoma" panose="020B0604030504040204" pitchFamily="34" charset="0"/>
              </a:rPr>
              <a:t>: </a:t>
            </a:r>
          </a:p>
          <a:p>
            <a:pPr marL="342900" indent="-342900" algn="just">
              <a:buAutoNum type="arabicParenBoth"/>
            </a:pPr>
            <a:r>
              <a:rPr lang="en-GB" sz="1400" dirty="0">
                <a:latin typeface="Tahoma" panose="020B0604030504040204" pitchFamily="34" charset="0"/>
                <a:ea typeface="Tahoma" panose="020B0604030504040204" pitchFamily="34" charset="0"/>
                <a:cs typeface="Tahoma" panose="020B0604030504040204" pitchFamily="34" charset="0"/>
              </a:rPr>
              <a:t>Penalties of Criminal or Administrative nature e.g. Fines (fixed fine for failure to file a Mandatory Notification and a daily fine for each day of infringement)</a:t>
            </a:r>
          </a:p>
          <a:p>
            <a:pPr marL="342900" indent="-342900" algn="just">
              <a:buAutoNum type="arabicParenBoth"/>
            </a:pPr>
            <a:r>
              <a:rPr lang="en-GB" sz="1400" dirty="0">
                <a:latin typeface="Tahoma" panose="020B0604030504040204" pitchFamily="34" charset="0"/>
                <a:ea typeface="Tahoma" panose="020B0604030504040204" pitchFamily="34" charset="0"/>
                <a:cs typeface="Tahoma" panose="020B0604030504040204" pitchFamily="34" charset="0"/>
              </a:rPr>
              <a:t>Issuance of Injunction prohibiting the materialisation of specified activities</a:t>
            </a:r>
          </a:p>
          <a:p>
            <a:pPr marL="342900" indent="-342900" algn="just">
              <a:buAutoNum type="arabicParenBoth"/>
            </a:pPr>
            <a:r>
              <a:rPr lang="en-GB" sz="1400" dirty="0">
                <a:latin typeface="Tahoma" panose="020B0604030504040204" pitchFamily="34" charset="0"/>
                <a:ea typeface="Tahoma" panose="020B0604030504040204" pitchFamily="34" charset="0"/>
                <a:cs typeface="Tahoma" panose="020B0604030504040204" pitchFamily="34" charset="0"/>
              </a:rPr>
              <a:t>Issuance of an Order Invalidating the Investment or, </a:t>
            </a:r>
            <a:r>
              <a:rPr lang="en-GB" sz="1400" i="1" dirty="0">
                <a:latin typeface="Tahoma" panose="020B0604030504040204" pitchFamily="34" charset="0"/>
                <a:ea typeface="Tahoma" panose="020B0604030504040204" pitchFamily="34" charset="0"/>
                <a:cs typeface="Tahoma" panose="020B0604030504040204" pitchFamily="34" charset="0"/>
              </a:rPr>
              <a:t>in the alternative</a:t>
            </a:r>
            <a:r>
              <a:rPr lang="en-GB" sz="1400" dirty="0">
                <a:latin typeface="Tahoma" panose="020B0604030504040204" pitchFamily="34" charset="0"/>
                <a:ea typeface="Tahoma" panose="020B0604030504040204" pitchFamily="34" charset="0"/>
                <a:cs typeface="Tahoma" panose="020B0604030504040204" pitchFamily="34" charset="0"/>
              </a:rPr>
              <a:t>, inclusion of a Legislative Provision, rendering an Investment concluded in violation of the National FDIS Law, invalid </a:t>
            </a:r>
            <a:r>
              <a:rPr lang="en-GB" sz="1400" i="1" dirty="0">
                <a:latin typeface="Tahoma" panose="020B0604030504040204" pitchFamily="34" charset="0"/>
                <a:ea typeface="Tahoma" panose="020B0604030504040204" pitchFamily="34" charset="0"/>
                <a:cs typeface="Tahoma" panose="020B0604030504040204" pitchFamily="34" charset="0"/>
              </a:rPr>
              <a:t>from the outset </a:t>
            </a:r>
            <a:r>
              <a:rPr lang="en-GB" sz="1400" dirty="0">
                <a:latin typeface="Tahoma" panose="020B0604030504040204" pitchFamily="34" charset="0"/>
                <a:ea typeface="Tahoma" panose="020B0604030504040204" pitchFamily="34" charset="0"/>
                <a:cs typeface="Tahoma" panose="020B0604030504040204" pitchFamily="34" charset="0"/>
              </a:rPr>
              <a:t>(</a:t>
            </a:r>
            <a:r>
              <a:rPr lang="en-GB" sz="1400" i="1" dirty="0">
                <a:latin typeface="Tahoma" panose="020B0604030504040204" pitchFamily="34" charset="0"/>
                <a:ea typeface="Tahoma" panose="020B0604030504040204" pitchFamily="34" charset="0"/>
                <a:cs typeface="Tahoma" panose="020B0604030504040204" pitchFamily="34" charset="0"/>
              </a:rPr>
              <a:t>ab initio</a:t>
            </a:r>
            <a:r>
              <a:rPr lang="en-GB" sz="1400" dirty="0">
                <a:latin typeface="Tahoma" panose="020B0604030504040204" pitchFamily="34" charset="0"/>
                <a:ea typeface="Tahoma" panose="020B0604030504040204" pitchFamily="34" charset="0"/>
                <a:cs typeface="Tahoma" panose="020B0604030504040204" pitchFamily="34" charset="0"/>
              </a:rPr>
              <a:t>) </a:t>
            </a:r>
          </a:p>
          <a:p>
            <a:pPr marL="342900" indent="-342900" algn="just">
              <a:buAutoNum type="arabicParenBoth"/>
            </a:pPr>
            <a:r>
              <a:rPr lang="en-GB" sz="1400" dirty="0">
                <a:latin typeface="Tahoma" panose="020B0604030504040204" pitchFamily="34" charset="0"/>
                <a:ea typeface="Tahoma" panose="020B0604030504040204" pitchFamily="34" charset="0"/>
                <a:cs typeface="Tahoma" panose="020B0604030504040204" pitchFamily="34" charset="0"/>
              </a:rPr>
              <a:t>Issuance of Investment Divestment Order </a:t>
            </a:r>
          </a:p>
          <a:p>
            <a:pPr marL="342900" indent="-342900" algn="just">
              <a:buAutoNum type="arabicParenBoth"/>
            </a:pPr>
            <a:r>
              <a:rPr lang="en-GB" sz="1400" dirty="0">
                <a:latin typeface="Tahoma" panose="020B0604030504040204" pitchFamily="34" charset="0"/>
                <a:ea typeface="Tahoma" panose="020B0604030504040204" pitchFamily="34" charset="0"/>
                <a:cs typeface="Tahoma" panose="020B0604030504040204" pitchFamily="34" charset="0"/>
              </a:rPr>
              <a:t>Publication of Sanctions imposed in the website of the National Screening Body and the Official Gazette of the Republic of Cyprus</a:t>
            </a:r>
          </a:p>
          <a:p>
            <a:pPr algn="just">
              <a:buFont typeface="Wingdings" panose="05000000000000000000" pitchFamily="2" charset="2"/>
              <a:buChar char="v"/>
            </a:pPr>
            <a:endParaRPr lang="en-GB" sz="1400" dirty="0">
              <a:latin typeface="Tahoma" panose="020B0604030504040204" pitchFamily="34" charset="0"/>
              <a:ea typeface="Tahoma" panose="020B0604030504040204" pitchFamily="34" charset="0"/>
              <a:cs typeface="Tahoma" panose="020B0604030504040204" pitchFamily="34" charset="0"/>
            </a:endParaRPr>
          </a:p>
          <a:p>
            <a:pPr marL="0" indent="0" algn="just">
              <a:buNone/>
            </a:pPr>
            <a:endParaRPr lang="en-GB" sz="1400" dirty="0">
              <a:latin typeface="Tahoma" panose="020B0604030504040204" pitchFamily="34" charset="0"/>
              <a:ea typeface="Tahoma" panose="020B0604030504040204" pitchFamily="34" charset="0"/>
              <a:cs typeface="Tahoma" panose="020B0604030504040204" pitchFamily="34" charset="0"/>
            </a:endParaRPr>
          </a:p>
        </p:txBody>
      </p:sp>
      <p:sp>
        <p:nvSpPr>
          <p:cNvPr id="3" name="Rectangle 9"/>
          <p:cNvSpPr/>
          <p:nvPr/>
        </p:nvSpPr>
        <p:spPr>
          <a:xfrm>
            <a:off x="5914146" y="4716164"/>
            <a:ext cx="1791385" cy="111374"/>
          </a:xfrm>
          <a:prstGeom prst="rect">
            <a:avLst/>
          </a:prstGeom>
          <a:noFill/>
          <a:ln w="12701" cap="flat">
            <a:solidFill>
              <a:srgbClr val="FFFFFF"/>
            </a:solidFill>
            <a:prstDash val="solid"/>
            <a:miter/>
          </a:ln>
        </p:spPr>
        <p:txBody>
          <a:bodyPr vert="horz" wrap="square" lIns="51435" tIns="25718" rIns="51435" bIns="25718" anchor="ctr" anchorCtr="1" compatLnSpc="1">
            <a:noAutofit/>
          </a:bodyPr>
          <a:lstStyle/>
          <a:p>
            <a:pPr algn="ctr" defTabSz="342900">
              <a:defRPr sz="1800" b="0" i="0" u="none" strike="noStrike" kern="0" cap="none" spc="0" baseline="0">
                <a:solidFill>
                  <a:srgbClr val="000000"/>
                </a:solidFill>
                <a:uFillTx/>
              </a:defRPr>
            </a:pPr>
            <a:r>
              <a:rPr lang="en-GB" sz="600">
                <a:solidFill>
                  <a:srgbClr val="595959"/>
                </a:solidFill>
                <a:latin typeface="Tahoma" pitchFamily="34"/>
                <a:ea typeface="Tahoma" pitchFamily="34"/>
                <a:cs typeface="Tahoma" pitchFamily="34"/>
              </a:rPr>
              <a:t>www.papaphilippou.eu </a:t>
            </a:r>
            <a:r>
              <a:rPr lang="el-GR" sz="600">
                <a:solidFill>
                  <a:srgbClr val="C00000"/>
                </a:solidFill>
                <a:latin typeface="Tahoma" pitchFamily="34"/>
                <a:ea typeface="Tahoma" pitchFamily="34"/>
                <a:cs typeface="Tahoma" pitchFamily="34"/>
              </a:rPr>
              <a:t>|</a:t>
            </a:r>
            <a:r>
              <a:rPr lang="en-GB" sz="600">
                <a:solidFill>
                  <a:srgbClr val="C00000"/>
                </a:solidFill>
                <a:latin typeface="Tahoma" pitchFamily="34"/>
                <a:ea typeface="Tahoma" pitchFamily="34"/>
                <a:cs typeface="Tahoma" pitchFamily="34"/>
              </a:rPr>
              <a:t> </a:t>
            </a:r>
            <a:r>
              <a:rPr lang="en-GB" sz="600">
                <a:solidFill>
                  <a:srgbClr val="595959"/>
                </a:solidFill>
                <a:latin typeface="Tahoma" pitchFamily="34"/>
                <a:ea typeface="Tahoma" pitchFamily="34"/>
                <a:cs typeface="Tahoma" pitchFamily="34"/>
              </a:rPr>
              <a:t>info@papaphilippou.eu</a:t>
            </a:r>
          </a:p>
        </p:txBody>
      </p:sp>
      <p:pic>
        <p:nvPicPr>
          <p:cNvPr id="4" name="Picture 10" descr="ANDREAS I: • IOANNOU+SOUGLIDES: • LP&amp;CO:6 POST 50 YEARS STATIONERY:assets:FOOTER ENG PAPAPHILIPPOU 2014.jpg"/>
          <p:cNvPicPr>
            <a:picLocks noChangeAspect="1"/>
          </p:cNvPicPr>
          <p:nvPr/>
        </p:nvPicPr>
        <p:blipFill>
          <a:blip r:embed="rId2"/>
          <a:srcRect l="9188" t="66724" r="49099" b="20362"/>
          <a:stretch>
            <a:fillRect/>
          </a:stretch>
        </p:blipFill>
        <p:spPr>
          <a:xfrm>
            <a:off x="1447139" y="4709368"/>
            <a:ext cx="1720233" cy="138566"/>
          </a:xfrm>
          <a:prstGeom prst="rect">
            <a:avLst/>
          </a:prstGeom>
          <a:noFill/>
          <a:ln cap="flat">
            <a:noFill/>
          </a:ln>
        </p:spPr>
      </p:pic>
      <p:cxnSp>
        <p:nvCxnSpPr>
          <p:cNvPr id="5" name="Straight Connector 11"/>
          <p:cNvCxnSpPr/>
          <p:nvPr/>
        </p:nvCxnSpPr>
        <p:spPr>
          <a:xfrm flipV="1">
            <a:off x="1447140" y="4702571"/>
            <a:ext cx="6190085" cy="13593"/>
          </a:xfrm>
          <a:prstGeom prst="straightConnector1">
            <a:avLst/>
          </a:prstGeom>
          <a:noFill/>
          <a:ln w="19046" cap="flat">
            <a:solidFill>
              <a:srgbClr val="A6A6A6"/>
            </a:solidFill>
            <a:prstDash val="solid"/>
            <a:miter/>
          </a:ln>
        </p:spPr>
      </p:cxnSp>
      <p:pic>
        <p:nvPicPr>
          <p:cNvPr id="6" name="Picture 5"/>
          <p:cNvPicPr>
            <a:picLocks noChangeAspect="1"/>
          </p:cNvPicPr>
          <p:nvPr/>
        </p:nvPicPr>
        <p:blipFill>
          <a:blip r:embed="rId3"/>
          <a:srcRect l="17070" t="30817" r="2596" b="30971"/>
          <a:stretch>
            <a:fillRect/>
          </a:stretch>
        </p:blipFill>
        <p:spPr>
          <a:xfrm>
            <a:off x="5597243" y="194876"/>
            <a:ext cx="2179218" cy="460206"/>
          </a:xfrm>
          <a:prstGeom prst="rect">
            <a:avLst/>
          </a:prstGeom>
          <a:noFill/>
          <a:ln cap="flat">
            <a:noFill/>
          </a:ln>
        </p:spPr>
      </p:pic>
      <p:sp>
        <p:nvSpPr>
          <p:cNvPr id="8" name="Title 1"/>
          <p:cNvSpPr txBox="1"/>
          <p:nvPr/>
        </p:nvSpPr>
        <p:spPr>
          <a:xfrm>
            <a:off x="1445713" y="719775"/>
            <a:ext cx="6382106" cy="779926"/>
          </a:xfrm>
          <a:prstGeom prst="rect">
            <a:avLst/>
          </a:prstGeom>
          <a:noFill/>
          <a:ln cap="flat">
            <a:noFill/>
          </a:ln>
        </p:spPr>
        <p:txBody>
          <a:bodyPr vert="horz" wrap="square" lIns="68580" tIns="34290" rIns="68580" bIns="34290" anchor="ctr" anchorCtr="0" compatLnSpc="1">
            <a:noAutofit/>
          </a:bodyPr>
          <a:lstStyle/>
          <a:p>
            <a:pPr algn="just"/>
            <a:r>
              <a:rPr lang="en-GB" sz="1500" b="1" dirty="0">
                <a:solidFill>
                  <a:srgbClr val="C00000"/>
                </a:solidFill>
                <a:latin typeface="Tahoma" panose="020B0604030504040204" pitchFamily="34" charset="0"/>
                <a:ea typeface="Tahoma" panose="020B0604030504040204" pitchFamily="34" charset="0"/>
                <a:cs typeface="Tahoma" panose="020B0604030504040204" pitchFamily="34" charset="0"/>
              </a:rPr>
              <a:t>Sanctioning Mechanism regarding failure to submit a Mandatory Notification and implementing a proposed investment prior to receiving an Authorisation Notice</a:t>
            </a:r>
          </a:p>
        </p:txBody>
      </p:sp>
      <p:sp>
        <p:nvSpPr>
          <p:cNvPr id="9" name="Slide Number Placeholder 8">
            <a:extLst>
              <a:ext uri="{FF2B5EF4-FFF2-40B4-BE49-F238E27FC236}">
                <a16:creationId xmlns:a16="http://schemas.microsoft.com/office/drawing/2014/main" id="{C6566889-4DC4-4626-A3E7-4150B65C733F}"/>
              </a:ext>
            </a:extLst>
          </p:cNvPr>
          <p:cNvSpPr>
            <a:spLocks noGrp="1"/>
          </p:cNvSpPr>
          <p:nvPr>
            <p:ph type="sldNum" sz="quarter" idx="12"/>
          </p:nvPr>
        </p:nvSpPr>
        <p:spPr/>
        <p:txBody>
          <a:bodyPr/>
          <a:lstStyle/>
          <a:p>
            <a:pPr lvl="0"/>
            <a:fld id="{EF9D7A1C-0E73-4F0E-86CD-36B319B36D36}" type="slidenum">
              <a:rPr lang="hy-AM" smtClean="0"/>
              <a:t>10</a:t>
            </a:fld>
            <a:endParaRPr lang="hy-AM"/>
          </a:p>
        </p:txBody>
      </p:sp>
      <p:sp>
        <p:nvSpPr>
          <p:cNvPr id="10" name="TextBox 9"/>
          <p:cNvSpPr txBox="1"/>
          <p:nvPr/>
        </p:nvSpPr>
        <p:spPr>
          <a:xfrm>
            <a:off x="3232727" y="4709368"/>
            <a:ext cx="2681419" cy="230832"/>
          </a:xfrm>
          <a:prstGeom prst="rect">
            <a:avLst/>
          </a:prstGeom>
          <a:noFill/>
        </p:spPr>
        <p:txBody>
          <a:bodyPr wrap="square" rtlCol="0">
            <a:spAutoFit/>
          </a:bodyPr>
          <a:lstStyle/>
          <a:p>
            <a:pPr algn="ctr"/>
            <a:r>
              <a:rPr lang="en-US" sz="900" dirty="0"/>
              <a:t>INFORMATION PURPOSES ONLY</a:t>
            </a:r>
          </a:p>
        </p:txBody>
      </p:sp>
    </p:spTree>
    <p:extLst>
      <p:ext uri="{BB962C8B-B14F-4D97-AF65-F5344CB8AC3E}">
        <p14:creationId xmlns:p14="http://schemas.microsoft.com/office/powerpoint/2010/main" val="2770387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noGrp="1"/>
          </p:cNvSpPr>
          <p:nvPr>
            <p:ph sz="half" idx="1"/>
          </p:nvPr>
        </p:nvSpPr>
        <p:spPr>
          <a:xfrm>
            <a:off x="1452955" y="1480969"/>
            <a:ext cx="6659414" cy="2997023"/>
          </a:xfrm>
          <a:ln>
            <a:solidFill>
              <a:srgbClr val="C00000"/>
            </a:solidFill>
          </a:ln>
        </p:spPr>
        <p:txBody>
          <a:bodyPr>
            <a:normAutofit fontScale="85000" lnSpcReduction="20000"/>
          </a:bodyPr>
          <a:lstStyle/>
          <a:p>
            <a:pPr algn="just">
              <a:buFont typeface="Wingdings" panose="05000000000000000000" pitchFamily="2" charset="2"/>
              <a:buChar char="v"/>
            </a:pPr>
            <a:endParaRPr lang="en-GB" sz="1400" dirty="0">
              <a:latin typeface="Tahoma" panose="020B0604030504040204" pitchFamily="34" charset="0"/>
              <a:ea typeface="Tahoma" panose="020B0604030504040204" pitchFamily="34" charset="0"/>
              <a:cs typeface="Tahoma" panose="020B0604030504040204" pitchFamily="34" charset="0"/>
            </a:endParaRPr>
          </a:p>
          <a:p>
            <a:pPr algn="just">
              <a:lnSpc>
                <a:spcPct val="160000"/>
              </a:lnSpc>
              <a:spcBef>
                <a:spcPts val="0"/>
              </a:spcBef>
              <a:buFont typeface="Wingdings" panose="05000000000000000000" pitchFamily="2" charset="2"/>
              <a:buChar char="v"/>
            </a:pPr>
            <a:r>
              <a:rPr lang="en-GB" sz="1400" dirty="0">
                <a:latin typeface="Tahoma" panose="020B0604030504040204" pitchFamily="34" charset="0"/>
                <a:ea typeface="Tahoma" panose="020B0604030504040204" pitchFamily="34" charset="0"/>
                <a:cs typeface="Tahoma" panose="020B0604030504040204" pitchFamily="34" charset="0"/>
              </a:rPr>
              <a:t>The Notifying Parties have the right to initiate Judicial Review proceedings (in Greek </a:t>
            </a:r>
            <a:r>
              <a:rPr lang="el-GR" sz="1400" dirty="0">
                <a:latin typeface="Tahoma" panose="020B0604030504040204" pitchFamily="34" charset="0"/>
                <a:ea typeface="Tahoma" panose="020B0604030504040204" pitchFamily="34" charset="0"/>
                <a:cs typeface="Tahoma" panose="020B0604030504040204" pitchFamily="34" charset="0"/>
              </a:rPr>
              <a:t>Προσφυγή) </a:t>
            </a:r>
            <a:r>
              <a:rPr lang="en-GB" sz="1400" dirty="0">
                <a:latin typeface="Tahoma" panose="020B0604030504040204" pitchFamily="34" charset="0"/>
                <a:ea typeface="Tahoma" panose="020B0604030504040204" pitchFamily="34" charset="0"/>
                <a:cs typeface="Tahoma" panose="020B0604030504040204" pitchFamily="34" charset="0"/>
              </a:rPr>
              <a:t>before the Administrative Court of Cyprus, potentially with (a) an Application concerning a Request for a Preliminary Ruling under </a:t>
            </a:r>
            <a:r>
              <a:rPr lang="en-GB" sz="1400" b="1" dirty="0">
                <a:latin typeface="Tahoma" panose="020B0604030504040204" pitchFamily="34" charset="0"/>
                <a:ea typeface="Tahoma" panose="020B0604030504040204" pitchFamily="34" charset="0"/>
                <a:cs typeface="Tahoma" panose="020B0604030504040204" pitchFamily="34" charset="0"/>
              </a:rPr>
              <a:t>Article 267 TFEU </a:t>
            </a:r>
            <a:r>
              <a:rPr lang="en-GB" sz="1400" dirty="0">
                <a:latin typeface="Tahoma" panose="020B0604030504040204" pitchFamily="34" charset="0"/>
                <a:ea typeface="Tahoma" panose="020B0604030504040204" pitchFamily="34" charset="0"/>
                <a:cs typeface="Tahoma" panose="020B0604030504040204" pitchFamily="34" charset="0"/>
              </a:rPr>
              <a:t>and (b) an Application for the Issuance of an Interim Order of Injunctive nature concerning the National Screening Body’s Decision either as to the Notice of Objection or the Notice of Authorisation subject to the fulfilment of Specific Conditions </a:t>
            </a:r>
          </a:p>
          <a:p>
            <a:pPr marL="0" indent="0" algn="just">
              <a:lnSpc>
                <a:spcPct val="160000"/>
              </a:lnSpc>
              <a:spcBef>
                <a:spcPts val="0"/>
              </a:spcBef>
              <a:buNone/>
            </a:pPr>
            <a:endParaRPr lang="en-GB" sz="1400" dirty="0">
              <a:latin typeface="Tahoma" panose="020B0604030504040204" pitchFamily="34" charset="0"/>
              <a:ea typeface="Tahoma" panose="020B0604030504040204" pitchFamily="34" charset="0"/>
              <a:cs typeface="Tahoma" panose="020B0604030504040204" pitchFamily="34" charset="0"/>
            </a:endParaRPr>
          </a:p>
          <a:p>
            <a:pPr algn="just">
              <a:lnSpc>
                <a:spcPct val="160000"/>
              </a:lnSpc>
              <a:spcBef>
                <a:spcPts val="0"/>
              </a:spcBef>
              <a:buFont typeface="Wingdings" panose="05000000000000000000" pitchFamily="2" charset="2"/>
              <a:buChar char="v"/>
            </a:pPr>
            <a:r>
              <a:rPr lang="en-GB" sz="1400" dirty="0">
                <a:latin typeface="Tahoma" panose="020B0604030504040204" pitchFamily="34" charset="0"/>
                <a:ea typeface="Tahoma" panose="020B0604030504040204" pitchFamily="34" charset="0"/>
                <a:cs typeface="Tahoma" panose="020B0604030504040204" pitchFamily="34" charset="0"/>
              </a:rPr>
              <a:t>Third Country Investors could potentially bring a claim under </a:t>
            </a:r>
            <a:r>
              <a:rPr lang="en-GB" sz="1400" b="1" dirty="0">
                <a:latin typeface="Tahoma" panose="020B0604030504040204" pitchFamily="34" charset="0"/>
                <a:ea typeface="Tahoma" panose="020B0604030504040204" pitchFamily="34" charset="0"/>
                <a:cs typeface="Tahoma" panose="020B0604030504040204" pitchFamily="34" charset="0"/>
              </a:rPr>
              <a:t>Article 63 TFEU</a:t>
            </a:r>
            <a:r>
              <a:rPr lang="en-GB" sz="1400" dirty="0">
                <a:latin typeface="Tahoma" panose="020B0604030504040204" pitchFamily="34" charset="0"/>
                <a:ea typeface="Tahoma" panose="020B0604030504040204" pitchFamily="34" charset="0"/>
                <a:cs typeface="Tahoma" panose="020B0604030504040204" pitchFamily="34" charset="0"/>
              </a:rPr>
              <a:t> regarding undue restriction of capital movement in accordance with the conditions set out by CJEU case law – </a:t>
            </a:r>
            <a:r>
              <a:rPr lang="en-GB" sz="1400" i="1" dirty="0">
                <a:latin typeface="Tahoma" panose="020B0604030504040204" pitchFamily="34" charset="0"/>
                <a:ea typeface="Tahoma" panose="020B0604030504040204" pitchFamily="34" charset="0"/>
                <a:cs typeface="Tahoma" panose="020B0604030504040204" pitchFamily="34" charset="0"/>
              </a:rPr>
              <a:t>see CJEU Judgement dated 11/09/2014 in </a:t>
            </a:r>
            <a:r>
              <a:rPr lang="pt-BR" sz="1400" b="1" i="1" dirty="0">
                <a:latin typeface="Tahoma" panose="020B0604030504040204" pitchFamily="34" charset="0"/>
                <a:ea typeface="Tahoma" panose="020B0604030504040204" pitchFamily="34" charset="0"/>
                <a:cs typeface="Tahoma" panose="020B0604030504040204" pitchFamily="34" charset="0"/>
              </a:rPr>
              <a:t>Case C-47/12 </a:t>
            </a:r>
            <a:r>
              <a:rPr lang="sv-SE" sz="1400" b="1" i="1" dirty="0">
                <a:latin typeface="Tahoma" panose="020B0604030504040204" pitchFamily="34" charset="0"/>
                <a:ea typeface="Tahoma" panose="020B0604030504040204" pitchFamily="34" charset="0"/>
                <a:cs typeface="Tahoma" panose="020B0604030504040204" pitchFamily="34" charset="0"/>
              </a:rPr>
              <a:t>Kronos International Inc. v Finanzamt Leverkusen</a:t>
            </a:r>
            <a:r>
              <a:rPr lang="pt-BR" sz="1400" b="1" i="1" dirty="0">
                <a:latin typeface="Tahoma" panose="020B0604030504040204" pitchFamily="34" charset="0"/>
                <a:ea typeface="Tahoma" panose="020B0604030504040204" pitchFamily="34" charset="0"/>
                <a:cs typeface="Tahoma" panose="020B0604030504040204" pitchFamily="34" charset="0"/>
              </a:rPr>
              <a:t> (indents 40 – 42)</a:t>
            </a:r>
            <a:endParaRPr lang="en-GB" sz="1400" b="1" dirty="0">
              <a:latin typeface="Tahoma" panose="020B0604030504040204" pitchFamily="34" charset="0"/>
              <a:ea typeface="Tahoma" panose="020B0604030504040204" pitchFamily="34" charset="0"/>
              <a:cs typeface="Tahoma" panose="020B0604030504040204" pitchFamily="34" charset="0"/>
            </a:endParaRPr>
          </a:p>
        </p:txBody>
      </p:sp>
      <p:sp>
        <p:nvSpPr>
          <p:cNvPr id="3" name="Rectangle 9"/>
          <p:cNvSpPr/>
          <p:nvPr/>
        </p:nvSpPr>
        <p:spPr>
          <a:xfrm>
            <a:off x="5914146" y="4716164"/>
            <a:ext cx="1791385" cy="111374"/>
          </a:xfrm>
          <a:prstGeom prst="rect">
            <a:avLst/>
          </a:prstGeom>
          <a:noFill/>
          <a:ln w="12701" cap="flat">
            <a:solidFill>
              <a:srgbClr val="FFFFFF"/>
            </a:solidFill>
            <a:prstDash val="solid"/>
            <a:miter/>
          </a:ln>
        </p:spPr>
        <p:txBody>
          <a:bodyPr vert="horz" wrap="square" lIns="51435" tIns="25718" rIns="51435" bIns="25718" anchor="ctr" anchorCtr="1" compatLnSpc="1">
            <a:noAutofit/>
          </a:bodyPr>
          <a:lstStyle/>
          <a:p>
            <a:pPr algn="ctr" defTabSz="342900">
              <a:defRPr sz="1800" b="0" i="0" u="none" strike="noStrike" kern="0" cap="none" spc="0" baseline="0">
                <a:solidFill>
                  <a:srgbClr val="000000"/>
                </a:solidFill>
                <a:uFillTx/>
              </a:defRPr>
            </a:pPr>
            <a:r>
              <a:rPr lang="en-GB" sz="600">
                <a:solidFill>
                  <a:srgbClr val="595959"/>
                </a:solidFill>
                <a:latin typeface="Tahoma" pitchFamily="34"/>
                <a:ea typeface="Tahoma" pitchFamily="34"/>
                <a:cs typeface="Tahoma" pitchFamily="34"/>
              </a:rPr>
              <a:t>www.papaphilippou.eu </a:t>
            </a:r>
            <a:r>
              <a:rPr lang="el-GR" sz="600">
                <a:solidFill>
                  <a:srgbClr val="C00000"/>
                </a:solidFill>
                <a:latin typeface="Tahoma" pitchFamily="34"/>
                <a:ea typeface="Tahoma" pitchFamily="34"/>
                <a:cs typeface="Tahoma" pitchFamily="34"/>
              </a:rPr>
              <a:t>|</a:t>
            </a:r>
            <a:r>
              <a:rPr lang="en-GB" sz="600">
                <a:solidFill>
                  <a:srgbClr val="C00000"/>
                </a:solidFill>
                <a:latin typeface="Tahoma" pitchFamily="34"/>
                <a:ea typeface="Tahoma" pitchFamily="34"/>
                <a:cs typeface="Tahoma" pitchFamily="34"/>
              </a:rPr>
              <a:t> </a:t>
            </a:r>
            <a:r>
              <a:rPr lang="en-GB" sz="600">
                <a:solidFill>
                  <a:srgbClr val="595959"/>
                </a:solidFill>
                <a:latin typeface="Tahoma" pitchFamily="34"/>
                <a:ea typeface="Tahoma" pitchFamily="34"/>
                <a:cs typeface="Tahoma" pitchFamily="34"/>
              </a:rPr>
              <a:t>info@papaphilippou.eu</a:t>
            </a:r>
          </a:p>
        </p:txBody>
      </p:sp>
      <p:pic>
        <p:nvPicPr>
          <p:cNvPr id="4" name="Picture 10" descr="ANDREAS I: • IOANNOU+SOUGLIDES: • LP&amp;CO:6 POST 50 YEARS STATIONERY:assets:FOOTER ENG PAPAPHILIPPOU 2014.jpg"/>
          <p:cNvPicPr>
            <a:picLocks noChangeAspect="1"/>
          </p:cNvPicPr>
          <p:nvPr/>
        </p:nvPicPr>
        <p:blipFill>
          <a:blip r:embed="rId2"/>
          <a:srcRect l="9188" t="66724" r="49099" b="20362"/>
          <a:stretch>
            <a:fillRect/>
          </a:stretch>
        </p:blipFill>
        <p:spPr>
          <a:xfrm>
            <a:off x="1447139" y="4709368"/>
            <a:ext cx="1720233" cy="138566"/>
          </a:xfrm>
          <a:prstGeom prst="rect">
            <a:avLst/>
          </a:prstGeom>
          <a:noFill/>
          <a:ln cap="flat">
            <a:noFill/>
          </a:ln>
        </p:spPr>
      </p:pic>
      <p:cxnSp>
        <p:nvCxnSpPr>
          <p:cNvPr id="5" name="Straight Connector 11"/>
          <p:cNvCxnSpPr/>
          <p:nvPr/>
        </p:nvCxnSpPr>
        <p:spPr>
          <a:xfrm flipV="1">
            <a:off x="1447140" y="4702571"/>
            <a:ext cx="6190085" cy="13593"/>
          </a:xfrm>
          <a:prstGeom prst="straightConnector1">
            <a:avLst/>
          </a:prstGeom>
          <a:noFill/>
          <a:ln w="19046" cap="flat">
            <a:solidFill>
              <a:srgbClr val="A6A6A6"/>
            </a:solidFill>
            <a:prstDash val="solid"/>
            <a:miter/>
          </a:ln>
        </p:spPr>
      </p:cxnSp>
      <p:pic>
        <p:nvPicPr>
          <p:cNvPr id="6" name="Picture 5"/>
          <p:cNvPicPr>
            <a:picLocks noChangeAspect="1"/>
          </p:cNvPicPr>
          <p:nvPr/>
        </p:nvPicPr>
        <p:blipFill>
          <a:blip r:embed="rId3"/>
          <a:srcRect l="17070" t="30817" r="2596" b="30971"/>
          <a:stretch>
            <a:fillRect/>
          </a:stretch>
        </p:blipFill>
        <p:spPr>
          <a:xfrm>
            <a:off x="5597243" y="194876"/>
            <a:ext cx="2179218" cy="460206"/>
          </a:xfrm>
          <a:prstGeom prst="rect">
            <a:avLst/>
          </a:prstGeom>
          <a:noFill/>
          <a:ln cap="flat">
            <a:noFill/>
          </a:ln>
        </p:spPr>
      </p:pic>
      <p:sp>
        <p:nvSpPr>
          <p:cNvPr id="8" name="Title 1"/>
          <p:cNvSpPr txBox="1"/>
          <p:nvPr/>
        </p:nvSpPr>
        <p:spPr>
          <a:xfrm>
            <a:off x="1445713" y="719775"/>
            <a:ext cx="6382106" cy="779926"/>
          </a:xfrm>
          <a:prstGeom prst="rect">
            <a:avLst/>
          </a:prstGeom>
          <a:noFill/>
          <a:ln cap="flat">
            <a:noFill/>
          </a:ln>
        </p:spPr>
        <p:txBody>
          <a:bodyPr vert="horz" wrap="square" lIns="68580" tIns="34290" rIns="68580" bIns="34290" anchor="ctr" anchorCtr="0" compatLnSpc="1">
            <a:noAutofit/>
          </a:bodyPr>
          <a:lstStyle/>
          <a:p>
            <a:pPr algn="just"/>
            <a:r>
              <a:rPr lang="en-GB" sz="1500" b="1" dirty="0">
                <a:solidFill>
                  <a:srgbClr val="C00000"/>
                </a:solidFill>
                <a:latin typeface="Tahoma" panose="020B0604030504040204" pitchFamily="34" charset="0"/>
                <a:ea typeface="Tahoma" panose="020B0604030504040204" pitchFamily="34" charset="0"/>
                <a:cs typeface="Tahoma" panose="020B0604030504040204" pitchFamily="34" charset="0"/>
              </a:rPr>
              <a:t>Judicial Review Process </a:t>
            </a:r>
          </a:p>
        </p:txBody>
      </p:sp>
      <p:sp>
        <p:nvSpPr>
          <p:cNvPr id="9" name="Slide Number Placeholder 8">
            <a:extLst>
              <a:ext uri="{FF2B5EF4-FFF2-40B4-BE49-F238E27FC236}">
                <a16:creationId xmlns:a16="http://schemas.microsoft.com/office/drawing/2014/main" id="{C6566889-4DC4-4626-A3E7-4150B65C733F}"/>
              </a:ext>
            </a:extLst>
          </p:cNvPr>
          <p:cNvSpPr>
            <a:spLocks noGrp="1"/>
          </p:cNvSpPr>
          <p:nvPr>
            <p:ph type="sldNum" sz="quarter" idx="12"/>
          </p:nvPr>
        </p:nvSpPr>
        <p:spPr/>
        <p:txBody>
          <a:bodyPr/>
          <a:lstStyle/>
          <a:p>
            <a:pPr lvl="0"/>
            <a:fld id="{EF9D7A1C-0E73-4F0E-86CD-36B319B36D36}" type="slidenum">
              <a:rPr lang="hy-AM" smtClean="0"/>
              <a:t>11</a:t>
            </a:fld>
            <a:endParaRPr lang="hy-AM"/>
          </a:p>
        </p:txBody>
      </p:sp>
      <p:sp>
        <p:nvSpPr>
          <p:cNvPr id="10" name="TextBox 9"/>
          <p:cNvSpPr txBox="1"/>
          <p:nvPr/>
        </p:nvSpPr>
        <p:spPr>
          <a:xfrm>
            <a:off x="3232727" y="4709368"/>
            <a:ext cx="2681419" cy="230832"/>
          </a:xfrm>
          <a:prstGeom prst="rect">
            <a:avLst/>
          </a:prstGeom>
          <a:noFill/>
        </p:spPr>
        <p:txBody>
          <a:bodyPr wrap="square" rtlCol="0">
            <a:spAutoFit/>
          </a:bodyPr>
          <a:lstStyle/>
          <a:p>
            <a:pPr algn="ctr"/>
            <a:r>
              <a:rPr lang="en-US" sz="900" dirty="0"/>
              <a:t>INFORMATION PURPOSES ONLY</a:t>
            </a:r>
          </a:p>
        </p:txBody>
      </p:sp>
    </p:spTree>
    <p:extLst>
      <p:ext uri="{BB962C8B-B14F-4D97-AF65-F5344CB8AC3E}">
        <p14:creationId xmlns:p14="http://schemas.microsoft.com/office/powerpoint/2010/main" val="892353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noGrp="1"/>
          </p:cNvSpPr>
          <p:nvPr>
            <p:ph sz="half" idx="1"/>
          </p:nvPr>
        </p:nvSpPr>
        <p:spPr>
          <a:xfrm>
            <a:off x="1452955" y="1341120"/>
            <a:ext cx="6972030" cy="3144687"/>
          </a:xfrm>
          <a:ln>
            <a:solidFill>
              <a:srgbClr val="C00000"/>
            </a:solidFill>
          </a:ln>
        </p:spPr>
        <p:txBody>
          <a:bodyPr>
            <a:normAutofit fontScale="55000" lnSpcReduction="20000"/>
          </a:bodyPr>
          <a:lstStyle/>
          <a:p>
            <a:pPr algn="just">
              <a:lnSpc>
                <a:spcPct val="170000"/>
              </a:lnSpc>
              <a:spcBef>
                <a:spcPts val="0"/>
              </a:spcBef>
              <a:buFont typeface="Wingdings" panose="05000000000000000000" pitchFamily="2" charset="2"/>
              <a:buChar char="v"/>
            </a:pPr>
            <a:r>
              <a:rPr lang="en-GB" sz="1400" dirty="0">
                <a:latin typeface="Tahoma" panose="020B0604030504040204" pitchFamily="34" charset="0"/>
                <a:ea typeface="Tahoma" panose="020B0604030504040204" pitchFamily="34" charset="0"/>
                <a:cs typeface="Tahoma" panose="020B0604030504040204" pitchFamily="34" charset="0"/>
              </a:rPr>
              <a:t>Right of the Notifying Parties to have Access to the National Screening Body’s Administrative File of the Notification Process by filing a relevant Application before the Administrative Court and taking into account </a:t>
            </a:r>
            <a:r>
              <a:rPr lang="en-GB" sz="1400" b="1" dirty="0">
                <a:latin typeface="Tahoma" panose="020B0604030504040204" pitchFamily="34" charset="0"/>
                <a:ea typeface="Tahoma" panose="020B0604030504040204" pitchFamily="34" charset="0"/>
                <a:cs typeface="Tahoma" panose="020B0604030504040204" pitchFamily="34" charset="0"/>
              </a:rPr>
              <a:t>Article 41.2(b) </a:t>
            </a:r>
            <a:r>
              <a:rPr lang="en-GB" sz="1400" dirty="0">
                <a:latin typeface="Tahoma" panose="020B0604030504040204" pitchFamily="34" charset="0"/>
                <a:ea typeface="Tahoma" panose="020B0604030504040204" pitchFamily="34" charset="0"/>
                <a:cs typeface="Tahoma" panose="020B0604030504040204" pitchFamily="34" charset="0"/>
              </a:rPr>
              <a:t>of the </a:t>
            </a:r>
            <a:r>
              <a:rPr lang="en-GB" sz="1400" b="1" dirty="0">
                <a:latin typeface="Tahoma" panose="020B0604030504040204" pitchFamily="34" charset="0"/>
                <a:ea typeface="Tahoma" panose="020B0604030504040204" pitchFamily="34" charset="0"/>
                <a:cs typeface="Tahoma" panose="020B0604030504040204" pitchFamily="34" charset="0"/>
              </a:rPr>
              <a:t>Charter of Fundamental Rights of the European Union</a:t>
            </a:r>
            <a:r>
              <a:rPr lang="en-GB" sz="1400" dirty="0">
                <a:latin typeface="Tahoma" panose="020B0604030504040204" pitchFamily="34" charset="0"/>
                <a:ea typeface="Tahoma" panose="020B0604030504040204" pitchFamily="34" charset="0"/>
                <a:cs typeface="Tahoma" panose="020B0604030504040204" pitchFamily="34" charset="0"/>
              </a:rPr>
              <a:t> (</a:t>
            </a:r>
            <a:r>
              <a:rPr lang="en-GB" sz="1400" i="1" dirty="0">
                <a:latin typeface="Tahoma" panose="020B0604030504040204" pitchFamily="34" charset="0"/>
                <a:ea typeface="Tahoma" panose="020B0604030504040204" pitchFamily="34" charset="0"/>
                <a:cs typeface="Tahoma" panose="020B0604030504040204" pitchFamily="34" charset="0"/>
              </a:rPr>
              <a:t>aspect of the Right to Good Administration</a:t>
            </a:r>
            <a:r>
              <a:rPr lang="en-GB" sz="1400" dirty="0">
                <a:latin typeface="Tahoma" panose="020B0604030504040204" pitchFamily="34" charset="0"/>
                <a:ea typeface="Tahoma" panose="020B0604030504040204" pitchFamily="34" charset="0"/>
                <a:cs typeface="Tahoma" panose="020B0604030504040204" pitchFamily="34" charset="0"/>
              </a:rPr>
              <a:t>) and the </a:t>
            </a:r>
            <a:r>
              <a:rPr lang="en-GB" sz="1400" b="1" dirty="0" err="1">
                <a:latin typeface="Tahoma" panose="020B0604030504040204" pitchFamily="34" charset="0"/>
                <a:ea typeface="Tahoma" panose="020B0604030504040204" pitchFamily="34" charset="0"/>
                <a:cs typeface="Tahoma" panose="020B0604030504040204" pitchFamily="34" charset="0"/>
              </a:rPr>
              <a:t>RoC</a:t>
            </a:r>
            <a:r>
              <a:rPr lang="en-GB" sz="1400" b="1" dirty="0">
                <a:latin typeface="Tahoma" panose="020B0604030504040204" pitchFamily="34" charset="0"/>
                <a:ea typeface="Tahoma" panose="020B0604030504040204" pitchFamily="34" charset="0"/>
                <a:cs typeface="Tahoma" panose="020B0604030504040204" pitchFamily="34" charset="0"/>
              </a:rPr>
              <a:t> Law Regulating the Right of Access to Information of Public Sector of 2017 (Law no. 184(I)/2017) </a:t>
            </a:r>
            <a:r>
              <a:rPr lang="en-GB" sz="1400" dirty="0">
                <a:latin typeface="Tahoma" panose="020B0604030504040204" pitchFamily="34" charset="0"/>
                <a:ea typeface="Tahoma" panose="020B0604030504040204" pitchFamily="34" charset="0"/>
                <a:cs typeface="Tahoma" panose="020B0604030504040204" pitchFamily="34" charset="0"/>
              </a:rPr>
              <a:t>which enters into effect on 22</a:t>
            </a:r>
            <a:r>
              <a:rPr lang="en-GB" sz="1400" baseline="30000" dirty="0">
                <a:latin typeface="Tahoma" panose="020B0604030504040204" pitchFamily="34" charset="0"/>
                <a:ea typeface="Tahoma" panose="020B0604030504040204" pitchFamily="34" charset="0"/>
                <a:cs typeface="Tahoma" panose="020B0604030504040204" pitchFamily="34" charset="0"/>
              </a:rPr>
              <a:t>nd</a:t>
            </a:r>
            <a:r>
              <a:rPr lang="en-GB" sz="1400" dirty="0">
                <a:latin typeface="Tahoma" panose="020B0604030504040204" pitchFamily="34" charset="0"/>
                <a:ea typeface="Tahoma" panose="020B0604030504040204" pitchFamily="34" charset="0"/>
                <a:cs typeface="Tahoma" panose="020B0604030504040204" pitchFamily="34" charset="0"/>
              </a:rPr>
              <a:t> December 2020</a:t>
            </a:r>
            <a:endParaRPr lang="en-GB" sz="1400" b="1" dirty="0">
              <a:latin typeface="Tahoma" panose="020B0604030504040204" pitchFamily="34" charset="0"/>
              <a:ea typeface="Tahoma" panose="020B0604030504040204" pitchFamily="34" charset="0"/>
              <a:cs typeface="Tahoma" panose="020B0604030504040204" pitchFamily="34" charset="0"/>
            </a:endParaRPr>
          </a:p>
          <a:p>
            <a:pPr algn="just">
              <a:lnSpc>
                <a:spcPct val="170000"/>
              </a:lnSpc>
              <a:spcBef>
                <a:spcPts val="0"/>
              </a:spcBef>
              <a:buFont typeface="Wingdings" panose="05000000000000000000" pitchFamily="2" charset="2"/>
              <a:buChar char="v"/>
            </a:pPr>
            <a:r>
              <a:rPr lang="en-GB" sz="1400" dirty="0">
                <a:latin typeface="Tahoma" panose="020B0604030504040204" pitchFamily="34" charset="0"/>
                <a:ea typeface="Tahoma" panose="020B0604030504040204" pitchFamily="34" charset="0"/>
                <a:cs typeface="Tahoma" panose="020B0604030504040204" pitchFamily="34" charset="0"/>
              </a:rPr>
              <a:t>Potential Right of the Notifying Parties to have Access to the EU Commission Administrative File regarding the Notified Investment - </a:t>
            </a:r>
            <a:r>
              <a:rPr lang="en-GB" sz="1400" b="1" dirty="0">
                <a:latin typeface="Tahoma" panose="020B0604030504040204" pitchFamily="34" charset="0"/>
                <a:ea typeface="Tahoma" panose="020B0604030504040204" pitchFamily="34" charset="0"/>
                <a:cs typeface="Tahoma" panose="020B0604030504040204" pitchFamily="34" charset="0"/>
              </a:rPr>
              <a:t>Article 42</a:t>
            </a:r>
            <a:r>
              <a:rPr lang="en-GB" sz="1400" dirty="0">
                <a:latin typeface="Tahoma" panose="020B0604030504040204" pitchFamily="34" charset="0"/>
                <a:ea typeface="Tahoma" panose="020B0604030504040204" pitchFamily="34" charset="0"/>
                <a:cs typeface="Tahoma" panose="020B0604030504040204" pitchFamily="34" charset="0"/>
              </a:rPr>
              <a:t> of the </a:t>
            </a:r>
            <a:r>
              <a:rPr lang="en-GB" sz="1400" b="1" dirty="0">
                <a:latin typeface="Tahoma" panose="020B0604030504040204" pitchFamily="34" charset="0"/>
                <a:ea typeface="Tahoma" panose="020B0604030504040204" pitchFamily="34" charset="0"/>
                <a:cs typeface="Tahoma" panose="020B0604030504040204" pitchFamily="34" charset="0"/>
              </a:rPr>
              <a:t>Charter</a:t>
            </a:r>
            <a:r>
              <a:rPr lang="en-GB" sz="1400" dirty="0">
                <a:latin typeface="Tahoma" panose="020B0604030504040204" pitchFamily="34" charset="0"/>
                <a:ea typeface="Tahoma" panose="020B0604030504040204" pitchFamily="34" charset="0"/>
                <a:cs typeface="Tahoma" panose="020B0604030504040204" pitchFamily="34" charset="0"/>
              </a:rPr>
              <a:t>: ‘</a:t>
            </a:r>
            <a:r>
              <a:rPr lang="en-GB" sz="1400" i="1" dirty="0">
                <a:latin typeface="Tahoma" panose="020B0604030504040204" pitchFamily="34" charset="0"/>
                <a:ea typeface="Tahoma" panose="020B0604030504040204" pitchFamily="34" charset="0"/>
                <a:cs typeface="Tahoma" panose="020B0604030504040204" pitchFamily="34" charset="0"/>
              </a:rPr>
              <a:t>Any citizen of the Union, and any natural or legal person residing or having its registered office in a Member State, has a right of access to documents of the institutions, bodies, offices and agencies of the Union, whatever their medium</a:t>
            </a:r>
            <a:r>
              <a:rPr lang="en-GB" sz="1400" dirty="0">
                <a:latin typeface="Tahoma" panose="020B0604030504040204" pitchFamily="34" charset="0"/>
                <a:ea typeface="Tahoma" panose="020B0604030504040204" pitchFamily="34" charset="0"/>
                <a:cs typeface="Tahoma" panose="020B0604030504040204" pitchFamily="34" charset="0"/>
              </a:rPr>
              <a:t>.’</a:t>
            </a:r>
          </a:p>
          <a:p>
            <a:pPr algn="just">
              <a:lnSpc>
                <a:spcPct val="170000"/>
              </a:lnSpc>
              <a:spcBef>
                <a:spcPts val="0"/>
              </a:spcBef>
              <a:buFont typeface="Wingdings" panose="05000000000000000000" pitchFamily="2" charset="2"/>
              <a:buChar char="v"/>
            </a:pPr>
            <a:r>
              <a:rPr lang="en-GB" sz="1400" dirty="0">
                <a:latin typeface="Tahoma" panose="020B0604030504040204" pitchFamily="34" charset="0"/>
                <a:ea typeface="Tahoma" panose="020B0604030504040204" pitchFamily="34" charset="0"/>
                <a:cs typeface="Tahoma" panose="020B0604030504040204" pitchFamily="34" charset="0"/>
              </a:rPr>
              <a:t>Arguments in favour of the Notifying Parties being granted Access to information pertaining to the comments submitted by EU MSs regarding the Notification - Possibility of mutatis mutandis application of the principles set out by CJEU in its Judgement dated 24/11/2020 in </a:t>
            </a:r>
            <a:r>
              <a:rPr lang="en-GB" sz="1400" b="1" i="1" dirty="0">
                <a:latin typeface="Tahoma" panose="020B0604030504040204" pitchFamily="34" charset="0"/>
                <a:ea typeface="Tahoma" panose="020B0604030504040204" pitchFamily="34" charset="0"/>
                <a:cs typeface="Tahoma" panose="020B0604030504040204" pitchFamily="34" charset="0"/>
              </a:rPr>
              <a:t>Joined Cases C-225/19 and C-226/19 R.N.N.S. and K.A. v Minister van </a:t>
            </a:r>
            <a:r>
              <a:rPr lang="en-GB" sz="1400" b="1" i="1" dirty="0" err="1">
                <a:latin typeface="Tahoma" panose="020B0604030504040204" pitchFamily="34" charset="0"/>
                <a:ea typeface="Tahoma" panose="020B0604030504040204" pitchFamily="34" charset="0"/>
                <a:cs typeface="Tahoma" panose="020B0604030504040204" pitchFamily="34" charset="0"/>
              </a:rPr>
              <a:t>Buitenlandse</a:t>
            </a:r>
            <a:r>
              <a:rPr lang="en-GB" sz="1400" b="1" i="1" dirty="0">
                <a:latin typeface="Tahoma" panose="020B0604030504040204" pitchFamily="34" charset="0"/>
                <a:ea typeface="Tahoma" panose="020B0604030504040204" pitchFamily="34" charset="0"/>
                <a:cs typeface="Tahoma" panose="020B0604030504040204" pitchFamily="34" charset="0"/>
              </a:rPr>
              <a:t> </a:t>
            </a:r>
            <a:r>
              <a:rPr lang="en-GB" sz="1400" b="1" i="1" dirty="0" err="1">
                <a:latin typeface="Tahoma" panose="020B0604030504040204" pitchFamily="34" charset="0"/>
                <a:ea typeface="Tahoma" panose="020B0604030504040204" pitchFamily="34" charset="0"/>
                <a:cs typeface="Tahoma" panose="020B0604030504040204" pitchFamily="34" charset="0"/>
              </a:rPr>
              <a:t>Zaken</a:t>
            </a:r>
            <a:r>
              <a:rPr lang="en-GB" sz="1400" b="1" i="1" dirty="0">
                <a:latin typeface="Tahoma" panose="020B0604030504040204" pitchFamily="34" charset="0"/>
                <a:ea typeface="Tahoma" panose="020B0604030504040204" pitchFamily="34" charset="0"/>
                <a:cs typeface="Tahoma" panose="020B0604030504040204" pitchFamily="34" charset="0"/>
              </a:rPr>
              <a:t> </a:t>
            </a:r>
            <a:r>
              <a:rPr lang="en-GB" sz="1400" dirty="0">
                <a:latin typeface="Tahoma" panose="020B0604030504040204" pitchFamily="34" charset="0"/>
                <a:ea typeface="Tahoma" panose="020B0604030504040204" pitchFamily="34" charset="0"/>
                <a:cs typeface="Tahoma" panose="020B0604030504040204" pitchFamily="34" charset="0"/>
              </a:rPr>
              <a:t>with reference to Article 47 of the Charter on the Right to an Effective Remedy and to a Fair Trial: A MS which adopts a decision refusing a ‘Schengen’ visa because of an objection raised by another MS must indicate, in that decision, the identity of the MS concerned and the specific ground for refusal based on that objection, accompanied, where appropriate, by the reasons for that objection</a:t>
            </a:r>
          </a:p>
          <a:p>
            <a:pPr marL="0" indent="0" algn="just">
              <a:buNone/>
            </a:pPr>
            <a:endParaRPr lang="en-GB" sz="1400" dirty="0">
              <a:latin typeface="Tahoma" panose="020B0604030504040204" pitchFamily="34" charset="0"/>
              <a:ea typeface="Tahoma" panose="020B0604030504040204" pitchFamily="34" charset="0"/>
              <a:cs typeface="Tahoma" panose="020B0604030504040204" pitchFamily="34" charset="0"/>
            </a:endParaRPr>
          </a:p>
        </p:txBody>
      </p:sp>
      <p:sp>
        <p:nvSpPr>
          <p:cNvPr id="3" name="Rectangle 9"/>
          <p:cNvSpPr/>
          <p:nvPr/>
        </p:nvSpPr>
        <p:spPr>
          <a:xfrm>
            <a:off x="5914146" y="4716164"/>
            <a:ext cx="1791385" cy="111374"/>
          </a:xfrm>
          <a:prstGeom prst="rect">
            <a:avLst/>
          </a:prstGeom>
          <a:noFill/>
          <a:ln w="12701" cap="flat">
            <a:solidFill>
              <a:srgbClr val="FFFFFF"/>
            </a:solidFill>
            <a:prstDash val="solid"/>
            <a:miter/>
          </a:ln>
        </p:spPr>
        <p:txBody>
          <a:bodyPr vert="horz" wrap="square" lIns="51435" tIns="25718" rIns="51435" bIns="25718" anchor="ctr" anchorCtr="1" compatLnSpc="1">
            <a:noAutofit/>
          </a:bodyPr>
          <a:lstStyle/>
          <a:p>
            <a:pPr algn="ctr" defTabSz="342900">
              <a:defRPr sz="1800" b="0" i="0" u="none" strike="noStrike" kern="0" cap="none" spc="0" baseline="0">
                <a:solidFill>
                  <a:srgbClr val="000000"/>
                </a:solidFill>
                <a:uFillTx/>
              </a:defRPr>
            </a:pPr>
            <a:r>
              <a:rPr lang="en-GB" sz="600">
                <a:solidFill>
                  <a:srgbClr val="595959"/>
                </a:solidFill>
                <a:latin typeface="Tahoma" pitchFamily="34"/>
                <a:ea typeface="Tahoma" pitchFamily="34"/>
                <a:cs typeface="Tahoma" pitchFamily="34"/>
              </a:rPr>
              <a:t>www.papaphilippou.eu </a:t>
            </a:r>
            <a:r>
              <a:rPr lang="el-GR" sz="600">
                <a:solidFill>
                  <a:srgbClr val="C00000"/>
                </a:solidFill>
                <a:latin typeface="Tahoma" pitchFamily="34"/>
                <a:ea typeface="Tahoma" pitchFamily="34"/>
                <a:cs typeface="Tahoma" pitchFamily="34"/>
              </a:rPr>
              <a:t>|</a:t>
            </a:r>
            <a:r>
              <a:rPr lang="en-GB" sz="600">
                <a:solidFill>
                  <a:srgbClr val="C00000"/>
                </a:solidFill>
                <a:latin typeface="Tahoma" pitchFamily="34"/>
                <a:ea typeface="Tahoma" pitchFamily="34"/>
                <a:cs typeface="Tahoma" pitchFamily="34"/>
              </a:rPr>
              <a:t> </a:t>
            </a:r>
            <a:r>
              <a:rPr lang="en-GB" sz="600">
                <a:solidFill>
                  <a:srgbClr val="595959"/>
                </a:solidFill>
                <a:latin typeface="Tahoma" pitchFamily="34"/>
                <a:ea typeface="Tahoma" pitchFamily="34"/>
                <a:cs typeface="Tahoma" pitchFamily="34"/>
              </a:rPr>
              <a:t>info@papaphilippou.eu</a:t>
            </a:r>
          </a:p>
        </p:txBody>
      </p:sp>
      <p:pic>
        <p:nvPicPr>
          <p:cNvPr id="4" name="Picture 10" descr="ANDREAS I: • IOANNOU+SOUGLIDES: • LP&amp;CO:6 POST 50 YEARS STATIONERY:assets:FOOTER ENG PAPAPHILIPPOU 2014.jpg"/>
          <p:cNvPicPr>
            <a:picLocks noChangeAspect="1"/>
          </p:cNvPicPr>
          <p:nvPr/>
        </p:nvPicPr>
        <p:blipFill>
          <a:blip r:embed="rId2"/>
          <a:srcRect l="9188" t="66724" r="49099" b="20362"/>
          <a:stretch>
            <a:fillRect/>
          </a:stretch>
        </p:blipFill>
        <p:spPr>
          <a:xfrm>
            <a:off x="1447139" y="4709368"/>
            <a:ext cx="1720233" cy="138566"/>
          </a:xfrm>
          <a:prstGeom prst="rect">
            <a:avLst/>
          </a:prstGeom>
          <a:noFill/>
          <a:ln cap="flat">
            <a:noFill/>
          </a:ln>
        </p:spPr>
      </p:pic>
      <p:cxnSp>
        <p:nvCxnSpPr>
          <p:cNvPr id="5" name="Straight Connector 11"/>
          <p:cNvCxnSpPr/>
          <p:nvPr/>
        </p:nvCxnSpPr>
        <p:spPr>
          <a:xfrm flipV="1">
            <a:off x="1447140" y="4702571"/>
            <a:ext cx="6190085" cy="13593"/>
          </a:xfrm>
          <a:prstGeom prst="straightConnector1">
            <a:avLst/>
          </a:prstGeom>
          <a:noFill/>
          <a:ln w="19046" cap="flat">
            <a:solidFill>
              <a:srgbClr val="A6A6A6"/>
            </a:solidFill>
            <a:prstDash val="solid"/>
            <a:miter/>
          </a:ln>
        </p:spPr>
      </p:cxnSp>
      <p:pic>
        <p:nvPicPr>
          <p:cNvPr id="6" name="Picture 5"/>
          <p:cNvPicPr>
            <a:picLocks noChangeAspect="1"/>
          </p:cNvPicPr>
          <p:nvPr/>
        </p:nvPicPr>
        <p:blipFill>
          <a:blip r:embed="rId3"/>
          <a:srcRect l="17070" t="30817" r="2596" b="30971"/>
          <a:stretch>
            <a:fillRect/>
          </a:stretch>
        </p:blipFill>
        <p:spPr>
          <a:xfrm>
            <a:off x="5597243" y="194876"/>
            <a:ext cx="2179218" cy="460206"/>
          </a:xfrm>
          <a:prstGeom prst="rect">
            <a:avLst/>
          </a:prstGeom>
          <a:noFill/>
          <a:ln cap="flat">
            <a:noFill/>
          </a:ln>
        </p:spPr>
      </p:pic>
      <p:sp>
        <p:nvSpPr>
          <p:cNvPr id="8" name="Title 1"/>
          <p:cNvSpPr txBox="1"/>
          <p:nvPr/>
        </p:nvSpPr>
        <p:spPr>
          <a:xfrm>
            <a:off x="1445713" y="719775"/>
            <a:ext cx="6382106" cy="779926"/>
          </a:xfrm>
          <a:prstGeom prst="rect">
            <a:avLst/>
          </a:prstGeom>
          <a:noFill/>
          <a:ln cap="flat">
            <a:noFill/>
          </a:ln>
        </p:spPr>
        <p:txBody>
          <a:bodyPr vert="horz" wrap="square" lIns="68580" tIns="34290" rIns="68580" bIns="34290" anchor="ctr" anchorCtr="0" compatLnSpc="1">
            <a:noAutofit/>
          </a:bodyPr>
          <a:lstStyle/>
          <a:p>
            <a:pPr algn="just"/>
            <a:r>
              <a:rPr lang="en-GB" sz="1500" b="1" dirty="0">
                <a:solidFill>
                  <a:srgbClr val="C00000"/>
                </a:solidFill>
                <a:latin typeface="Tahoma" panose="020B0604030504040204" pitchFamily="34" charset="0"/>
                <a:ea typeface="Tahoma" panose="020B0604030504040204" pitchFamily="34" charset="0"/>
                <a:cs typeface="Tahoma" panose="020B0604030504040204" pitchFamily="34" charset="0"/>
              </a:rPr>
              <a:t>Judicial Review Process </a:t>
            </a:r>
          </a:p>
        </p:txBody>
      </p:sp>
      <p:sp>
        <p:nvSpPr>
          <p:cNvPr id="9" name="Slide Number Placeholder 8">
            <a:extLst>
              <a:ext uri="{FF2B5EF4-FFF2-40B4-BE49-F238E27FC236}">
                <a16:creationId xmlns:a16="http://schemas.microsoft.com/office/drawing/2014/main" id="{C6566889-4DC4-4626-A3E7-4150B65C733F}"/>
              </a:ext>
            </a:extLst>
          </p:cNvPr>
          <p:cNvSpPr>
            <a:spLocks noGrp="1"/>
          </p:cNvSpPr>
          <p:nvPr>
            <p:ph type="sldNum" sz="quarter" idx="12"/>
          </p:nvPr>
        </p:nvSpPr>
        <p:spPr/>
        <p:txBody>
          <a:bodyPr/>
          <a:lstStyle/>
          <a:p>
            <a:pPr lvl="0"/>
            <a:fld id="{EF9D7A1C-0E73-4F0E-86CD-36B319B36D36}" type="slidenum">
              <a:rPr lang="hy-AM" smtClean="0"/>
              <a:t>12</a:t>
            </a:fld>
            <a:endParaRPr lang="hy-AM"/>
          </a:p>
        </p:txBody>
      </p:sp>
      <p:sp>
        <p:nvSpPr>
          <p:cNvPr id="10" name="TextBox 9"/>
          <p:cNvSpPr txBox="1"/>
          <p:nvPr/>
        </p:nvSpPr>
        <p:spPr>
          <a:xfrm>
            <a:off x="3232727" y="4709368"/>
            <a:ext cx="2681419" cy="230832"/>
          </a:xfrm>
          <a:prstGeom prst="rect">
            <a:avLst/>
          </a:prstGeom>
          <a:noFill/>
        </p:spPr>
        <p:txBody>
          <a:bodyPr wrap="square" rtlCol="0">
            <a:spAutoFit/>
          </a:bodyPr>
          <a:lstStyle/>
          <a:p>
            <a:pPr algn="ctr"/>
            <a:r>
              <a:rPr lang="en-US" sz="900" dirty="0"/>
              <a:t>INFORMATION PURPOSES ONLY</a:t>
            </a:r>
          </a:p>
        </p:txBody>
      </p:sp>
    </p:spTree>
    <p:extLst>
      <p:ext uri="{BB962C8B-B14F-4D97-AF65-F5344CB8AC3E}">
        <p14:creationId xmlns:p14="http://schemas.microsoft.com/office/powerpoint/2010/main" val="2814478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noGrp="1"/>
          </p:cNvSpPr>
          <p:nvPr>
            <p:ph sz="half" idx="1"/>
          </p:nvPr>
        </p:nvSpPr>
        <p:spPr>
          <a:xfrm>
            <a:off x="1452955" y="1488784"/>
            <a:ext cx="6184269" cy="2997023"/>
          </a:xfrm>
          <a:ln>
            <a:solidFill>
              <a:srgbClr val="C00000"/>
            </a:solidFill>
          </a:ln>
        </p:spPr>
        <p:txBody>
          <a:bodyPr>
            <a:normAutofit/>
          </a:bodyPr>
          <a:lstStyle/>
          <a:p>
            <a:pPr algn="just">
              <a:buFont typeface="Wingdings" panose="05000000000000000000" pitchFamily="2" charset="2"/>
              <a:buChar char="v"/>
            </a:pPr>
            <a:r>
              <a:rPr lang="en-GB" sz="1400" b="1" u="sng" dirty="0">
                <a:latin typeface="Tahoma" panose="020B0604030504040204" pitchFamily="34" charset="0"/>
                <a:ea typeface="Tahoma" panose="020B0604030504040204" pitchFamily="34" charset="0"/>
                <a:cs typeface="Tahoma" panose="020B0604030504040204" pitchFamily="34" charset="0"/>
              </a:rPr>
              <a:t>Suggested Contractual Clauses as Conditions Precedent</a:t>
            </a:r>
            <a:r>
              <a:rPr lang="en-GB" sz="1400" b="1" dirty="0">
                <a:latin typeface="Tahoma" panose="020B0604030504040204" pitchFamily="34" charset="0"/>
                <a:ea typeface="Tahoma" panose="020B0604030504040204" pitchFamily="34" charset="0"/>
                <a:cs typeface="Tahoma" panose="020B0604030504040204" pitchFamily="34" charset="0"/>
              </a:rPr>
              <a:t>: </a:t>
            </a:r>
          </a:p>
          <a:p>
            <a:pPr marL="342900" indent="-342900" algn="just">
              <a:buAutoNum type="arabicParenBoth"/>
            </a:pPr>
            <a:r>
              <a:rPr lang="en-GB" sz="1400" dirty="0">
                <a:latin typeface="Tahoma" panose="020B0604030504040204" pitchFamily="34" charset="0"/>
                <a:ea typeface="Tahoma" panose="020B0604030504040204" pitchFamily="34" charset="0"/>
                <a:cs typeface="Tahoma" panose="020B0604030504040204" pitchFamily="34" charset="0"/>
              </a:rPr>
              <a:t>Obtaining Notice of Authorisation without Conditions / without envisaged – foreseen in the Contractual Agreement’s text, Conditions, prior to proceeding with Closing of the Contractual Agreement and Materialisation of the proposed Investment </a:t>
            </a:r>
          </a:p>
          <a:p>
            <a:pPr marL="342900" indent="-342900" algn="just">
              <a:buAutoNum type="arabicParenBoth"/>
            </a:pPr>
            <a:r>
              <a:rPr lang="en-GB" sz="1400" dirty="0">
                <a:latin typeface="Tahoma" panose="020B0604030504040204" pitchFamily="34" charset="0"/>
                <a:ea typeface="Tahoma" panose="020B0604030504040204" pitchFamily="34" charset="0"/>
                <a:cs typeface="Tahoma" panose="020B0604030504040204" pitchFamily="34" charset="0"/>
              </a:rPr>
              <a:t>Imposing a duty on both Parties to the Contractual Agreement to co-operate and provide all information and documentation required under the National FDIS Law and EU FDIS Regulation regarding the Notification and the assessment thereof by the National Screening Body</a:t>
            </a:r>
          </a:p>
          <a:p>
            <a:pPr marL="342900" indent="-342900" algn="just">
              <a:buAutoNum type="arabicParenBoth"/>
            </a:pPr>
            <a:r>
              <a:rPr lang="en-GB" sz="1400" dirty="0">
                <a:latin typeface="Tahoma" panose="020B0604030504040204" pitchFamily="34" charset="0"/>
                <a:ea typeface="Tahoma" panose="020B0604030504040204" pitchFamily="34" charset="0"/>
                <a:cs typeface="Tahoma" panose="020B0604030504040204" pitchFamily="34" charset="0"/>
              </a:rPr>
              <a:t>Installing a Monitoring and Appraisal Mechanism as between the Parties regarding (a) the progress of the Notification procedure and (b) the appraisal of the end result of the Notification procedure </a:t>
            </a:r>
          </a:p>
          <a:p>
            <a:pPr marL="0" indent="0" algn="just">
              <a:buNone/>
            </a:pPr>
            <a:endParaRPr lang="en-GB" sz="1400" dirty="0">
              <a:latin typeface="Tahoma" panose="020B0604030504040204" pitchFamily="34" charset="0"/>
              <a:ea typeface="Tahoma" panose="020B0604030504040204" pitchFamily="34" charset="0"/>
              <a:cs typeface="Tahoma" panose="020B0604030504040204" pitchFamily="34" charset="0"/>
            </a:endParaRPr>
          </a:p>
          <a:p>
            <a:pPr marL="0" indent="0" algn="just">
              <a:buNone/>
            </a:pPr>
            <a:endParaRPr lang="en-GB" sz="1400" dirty="0">
              <a:latin typeface="Tahoma" panose="020B0604030504040204" pitchFamily="34" charset="0"/>
              <a:ea typeface="Tahoma" panose="020B0604030504040204" pitchFamily="34" charset="0"/>
              <a:cs typeface="Tahoma" panose="020B0604030504040204" pitchFamily="34" charset="0"/>
            </a:endParaRPr>
          </a:p>
          <a:p>
            <a:pPr marL="0" indent="0" algn="just">
              <a:buNone/>
            </a:pPr>
            <a:endParaRPr lang="en-GB" sz="1400" dirty="0">
              <a:latin typeface="Tahoma" panose="020B0604030504040204" pitchFamily="34" charset="0"/>
              <a:ea typeface="Tahoma" panose="020B0604030504040204" pitchFamily="34" charset="0"/>
              <a:cs typeface="Tahoma" panose="020B0604030504040204" pitchFamily="34" charset="0"/>
            </a:endParaRPr>
          </a:p>
        </p:txBody>
      </p:sp>
      <p:sp>
        <p:nvSpPr>
          <p:cNvPr id="3" name="Rectangle 9"/>
          <p:cNvSpPr/>
          <p:nvPr/>
        </p:nvSpPr>
        <p:spPr>
          <a:xfrm>
            <a:off x="5914146" y="4716164"/>
            <a:ext cx="1791385" cy="111374"/>
          </a:xfrm>
          <a:prstGeom prst="rect">
            <a:avLst/>
          </a:prstGeom>
          <a:noFill/>
          <a:ln w="12701" cap="flat">
            <a:solidFill>
              <a:srgbClr val="FFFFFF"/>
            </a:solidFill>
            <a:prstDash val="solid"/>
            <a:miter/>
          </a:ln>
        </p:spPr>
        <p:txBody>
          <a:bodyPr vert="horz" wrap="square" lIns="51435" tIns="25718" rIns="51435" bIns="25718" anchor="ctr" anchorCtr="1" compatLnSpc="1">
            <a:noAutofit/>
          </a:bodyPr>
          <a:lstStyle/>
          <a:p>
            <a:pPr algn="ctr" defTabSz="342900">
              <a:defRPr sz="1800" b="0" i="0" u="none" strike="noStrike" kern="0" cap="none" spc="0" baseline="0">
                <a:solidFill>
                  <a:srgbClr val="000000"/>
                </a:solidFill>
                <a:uFillTx/>
              </a:defRPr>
            </a:pPr>
            <a:r>
              <a:rPr lang="en-GB" sz="600">
                <a:solidFill>
                  <a:srgbClr val="595959"/>
                </a:solidFill>
                <a:latin typeface="Tahoma" pitchFamily="34"/>
                <a:ea typeface="Tahoma" pitchFamily="34"/>
                <a:cs typeface="Tahoma" pitchFamily="34"/>
              </a:rPr>
              <a:t>www.papaphilippou.eu </a:t>
            </a:r>
            <a:r>
              <a:rPr lang="el-GR" sz="600">
                <a:solidFill>
                  <a:srgbClr val="C00000"/>
                </a:solidFill>
                <a:latin typeface="Tahoma" pitchFamily="34"/>
                <a:ea typeface="Tahoma" pitchFamily="34"/>
                <a:cs typeface="Tahoma" pitchFamily="34"/>
              </a:rPr>
              <a:t>|</a:t>
            </a:r>
            <a:r>
              <a:rPr lang="en-GB" sz="600">
                <a:solidFill>
                  <a:srgbClr val="C00000"/>
                </a:solidFill>
                <a:latin typeface="Tahoma" pitchFamily="34"/>
                <a:ea typeface="Tahoma" pitchFamily="34"/>
                <a:cs typeface="Tahoma" pitchFamily="34"/>
              </a:rPr>
              <a:t> </a:t>
            </a:r>
            <a:r>
              <a:rPr lang="en-GB" sz="600">
                <a:solidFill>
                  <a:srgbClr val="595959"/>
                </a:solidFill>
                <a:latin typeface="Tahoma" pitchFamily="34"/>
                <a:ea typeface="Tahoma" pitchFamily="34"/>
                <a:cs typeface="Tahoma" pitchFamily="34"/>
              </a:rPr>
              <a:t>info@papaphilippou.eu</a:t>
            </a:r>
          </a:p>
        </p:txBody>
      </p:sp>
      <p:pic>
        <p:nvPicPr>
          <p:cNvPr id="4" name="Picture 10" descr="ANDREAS I: • IOANNOU+SOUGLIDES: • LP&amp;CO:6 POST 50 YEARS STATIONERY:assets:FOOTER ENG PAPAPHILIPPOU 2014.jpg"/>
          <p:cNvPicPr>
            <a:picLocks noChangeAspect="1"/>
          </p:cNvPicPr>
          <p:nvPr/>
        </p:nvPicPr>
        <p:blipFill>
          <a:blip r:embed="rId2"/>
          <a:srcRect l="9188" t="66724" r="49099" b="20362"/>
          <a:stretch>
            <a:fillRect/>
          </a:stretch>
        </p:blipFill>
        <p:spPr>
          <a:xfrm>
            <a:off x="1447139" y="4709368"/>
            <a:ext cx="1720233" cy="138566"/>
          </a:xfrm>
          <a:prstGeom prst="rect">
            <a:avLst/>
          </a:prstGeom>
          <a:noFill/>
          <a:ln cap="flat">
            <a:noFill/>
          </a:ln>
        </p:spPr>
      </p:pic>
      <p:cxnSp>
        <p:nvCxnSpPr>
          <p:cNvPr id="5" name="Straight Connector 11"/>
          <p:cNvCxnSpPr/>
          <p:nvPr/>
        </p:nvCxnSpPr>
        <p:spPr>
          <a:xfrm flipV="1">
            <a:off x="1447140" y="4702571"/>
            <a:ext cx="6190085" cy="13593"/>
          </a:xfrm>
          <a:prstGeom prst="straightConnector1">
            <a:avLst/>
          </a:prstGeom>
          <a:noFill/>
          <a:ln w="19046" cap="flat">
            <a:solidFill>
              <a:srgbClr val="A6A6A6"/>
            </a:solidFill>
            <a:prstDash val="solid"/>
            <a:miter/>
          </a:ln>
        </p:spPr>
      </p:cxnSp>
      <p:pic>
        <p:nvPicPr>
          <p:cNvPr id="6" name="Picture 5"/>
          <p:cNvPicPr>
            <a:picLocks noChangeAspect="1"/>
          </p:cNvPicPr>
          <p:nvPr/>
        </p:nvPicPr>
        <p:blipFill>
          <a:blip r:embed="rId3"/>
          <a:srcRect l="17070" t="30817" r="2596" b="30971"/>
          <a:stretch>
            <a:fillRect/>
          </a:stretch>
        </p:blipFill>
        <p:spPr>
          <a:xfrm>
            <a:off x="5597243" y="194876"/>
            <a:ext cx="2179218" cy="460206"/>
          </a:xfrm>
          <a:prstGeom prst="rect">
            <a:avLst/>
          </a:prstGeom>
          <a:noFill/>
          <a:ln cap="flat">
            <a:noFill/>
          </a:ln>
        </p:spPr>
      </p:pic>
      <p:sp>
        <p:nvSpPr>
          <p:cNvPr id="8" name="Title 1"/>
          <p:cNvSpPr txBox="1"/>
          <p:nvPr/>
        </p:nvSpPr>
        <p:spPr>
          <a:xfrm>
            <a:off x="1445713" y="719775"/>
            <a:ext cx="6382106" cy="779926"/>
          </a:xfrm>
          <a:prstGeom prst="rect">
            <a:avLst/>
          </a:prstGeom>
          <a:noFill/>
          <a:ln cap="flat">
            <a:noFill/>
          </a:ln>
        </p:spPr>
        <p:txBody>
          <a:bodyPr vert="horz" wrap="square" lIns="68580" tIns="34290" rIns="68580" bIns="34290" anchor="ctr" anchorCtr="0" compatLnSpc="1">
            <a:noAutofit/>
          </a:bodyPr>
          <a:lstStyle/>
          <a:p>
            <a:pPr algn="just"/>
            <a:r>
              <a:rPr lang="en-GB" sz="1500" b="1">
                <a:solidFill>
                  <a:srgbClr val="C00000"/>
                </a:solidFill>
                <a:latin typeface="Tahoma" panose="020B0604030504040204" pitchFamily="34" charset="0"/>
                <a:ea typeface="Tahoma" panose="020B0604030504040204" pitchFamily="34" charset="0"/>
                <a:cs typeface="Tahoma" panose="020B0604030504040204" pitchFamily="34" charset="0"/>
              </a:rPr>
              <a:t>Contractual Redress as between Business (Notifying) Parties </a:t>
            </a:r>
            <a:endParaRPr lang="en-GB" sz="1500" b="1"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
        <p:nvSpPr>
          <p:cNvPr id="9" name="Slide Number Placeholder 8">
            <a:extLst>
              <a:ext uri="{FF2B5EF4-FFF2-40B4-BE49-F238E27FC236}">
                <a16:creationId xmlns:a16="http://schemas.microsoft.com/office/drawing/2014/main" id="{C6566889-4DC4-4626-A3E7-4150B65C733F}"/>
              </a:ext>
            </a:extLst>
          </p:cNvPr>
          <p:cNvSpPr>
            <a:spLocks noGrp="1"/>
          </p:cNvSpPr>
          <p:nvPr>
            <p:ph type="sldNum" sz="quarter" idx="12"/>
          </p:nvPr>
        </p:nvSpPr>
        <p:spPr/>
        <p:txBody>
          <a:bodyPr/>
          <a:lstStyle/>
          <a:p>
            <a:pPr lvl="0"/>
            <a:fld id="{EF9D7A1C-0E73-4F0E-86CD-36B319B36D36}" type="slidenum">
              <a:rPr lang="hy-AM" smtClean="0"/>
              <a:t>13</a:t>
            </a:fld>
            <a:endParaRPr lang="hy-AM"/>
          </a:p>
        </p:txBody>
      </p:sp>
      <p:sp>
        <p:nvSpPr>
          <p:cNvPr id="10" name="TextBox 9"/>
          <p:cNvSpPr txBox="1"/>
          <p:nvPr/>
        </p:nvSpPr>
        <p:spPr>
          <a:xfrm>
            <a:off x="3232727" y="4709368"/>
            <a:ext cx="2681419" cy="230832"/>
          </a:xfrm>
          <a:prstGeom prst="rect">
            <a:avLst/>
          </a:prstGeom>
          <a:noFill/>
        </p:spPr>
        <p:txBody>
          <a:bodyPr wrap="square" rtlCol="0">
            <a:spAutoFit/>
          </a:bodyPr>
          <a:lstStyle/>
          <a:p>
            <a:pPr algn="ctr"/>
            <a:r>
              <a:rPr lang="en-US" sz="900" dirty="0"/>
              <a:t>INFORMATION PURPOSES ONLY</a:t>
            </a:r>
          </a:p>
        </p:txBody>
      </p:sp>
    </p:spTree>
    <p:extLst>
      <p:ext uri="{BB962C8B-B14F-4D97-AF65-F5344CB8AC3E}">
        <p14:creationId xmlns:p14="http://schemas.microsoft.com/office/powerpoint/2010/main" val="1066275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noGrp="1"/>
          </p:cNvSpPr>
          <p:nvPr>
            <p:ph sz="half" idx="1"/>
          </p:nvPr>
        </p:nvSpPr>
        <p:spPr>
          <a:xfrm>
            <a:off x="1452955" y="1488784"/>
            <a:ext cx="6323506" cy="2997023"/>
          </a:xfrm>
          <a:ln>
            <a:solidFill>
              <a:srgbClr val="C00000"/>
            </a:solidFill>
          </a:ln>
        </p:spPr>
        <p:txBody>
          <a:bodyPr>
            <a:normAutofit/>
          </a:bodyPr>
          <a:lstStyle/>
          <a:p>
            <a:pPr algn="just">
              <a:buFont typeface="Wingdings" panose="05000000000000000000" pitchFamily="2" charset="2"/>
              <a:buChar char="v"/>
            </a:pPr>
            <a:r>
              <a:rPr lang="en-GB" sz="1400" b="1" i="1" dirty="0">
                <a:latin typeface="Tahoma" panose="020B0604030504040204" pitchFamily="34" charset="0"/>
                <a:ea typeface="Tahoma" panose="020B0604030504040204" pitchFamily="34" charset="0"/>
                <a:cs typeface="Tahoma" panose="020B0604030504040204" pitchFamily="34" charset="0"/>
              </a:rPr>
              <a:t>Watch this Space</a:t>
            </a:r>
            <a:r>
              <a:rPr lang="en-GB" sz="1400" dirty="0">
                <a:latin typeface="Tahoma" panose="020B0604030504040204" pitchFamily="34" charset="0"/>
                <a:ea typeface="Tahoma" panose="020B0604030504040204" pitchFamily="34" charset="0"/>
                <a:cs typeface="Tahoma" panose="020B0604030504040204" pitchFamily="34" charset="0"/>
              </a:rPr>
              <a:t>:</a:t>
            </a:r>
          </a:p>
          <a:p>
            <a:pPr marL="0" indent="0" algn="just">
              <a:buNone/>
            </a:pPr>
            <a:r>
              <a:rPr lang="en-GB" sz="1400" dirty="0">
                <a:latin typeface="Tahoma" panose="020B0604030504040204" pitchFamily="34" charset="0"/>
                <a:ea typeface="Tahoma" panose="020B0604030504040204" pitchFamily="34" charset="0"/>
                <a:cs typeface="Tahoma" panose="020B0604030504040204" pitchFamily="34" charset="0"/>
              </a:rPr>
              <a:t>Need to re-evaluate the scope and effectiveness of the prospective EU FDIS Regulation related National Legislation in light of the developments connected with </a:t>
            </a:r>
            <a:r>
              <a:rPr lang="en-GB" sz="1400" b="1" dirty="0">
                <a:latin typeface="Tahoma" panose="020B0604030504040204" pitchFamily="34" charset="0"/>
                <a:ea typeface="Tahoma" panose="020B0604030504040204" pitchFamily="34" charset="0"/>
                <a:cs typeface="Tahoma" panose="020B0604030504040204" pitchFamily="34" charset="0"/>
              </a:rPr>
              <a:t>EU Commission White Paper on levelling the playing field as regards foreign subsidies, </a:t>
            </a:r>
            <a:r>
              <a:rPr lang="pt-BR" sz="1400" b="1" dirty="0">
                <a:latin typeface="Tahoma" panose="020B0604030504040204" pitchFamily="34" charset="0"/>
                <a:ea typeface="Tahoma" panose="020B0604030504040204" pitchFamily="34" charset="0"/>
                <a:cs typeface="Tahoma" panose="020B0604030504040204" pitchFamily="34" charset="0"/>
              </a:rPr>
              <a:t>Brussels, 17.6.2020 COM(2020) 253 final</a:t>
            </a:r>
            <a:r>
              <a:rPr lang="pt-BR" sz="1400" dirty="0">
                <a:latin typeface="Tahoma" panose="020B0604030504040204" pitchFamily="34" charset="0"/>
                <a:ea typeface="Tahoma" panose="020B0604030504040204" pitchFamily="34" charset="0"/>
                <a:cs typeface="Tahoma" panose="020B0604030504040204" pitchFamily="34" charset="0"/>
              </a:rPr>
              <a:t>, accessible at </a:t>
            </a:r>
            <a:r>
              <a:rPr lang="pt-BR" sz="1400" dirty="0">
                <a:latin typeface="Tahoma" panose="020B0604030504040204" pitchFamily="34" charset="0"/>
                <a:ea typeface="Tahoma" panose="020B0604030504040204" pitchFamily="34" charset="0"/>
                <a:cs typeface="Tahoma" panose="020B0604030504040204" pitchFamily="34" charset="0"/>
                <a:hlinkClick r:id="rId2"/>
              </a:rPr>
              <a:t>https://ec.europa.eu/commission/presscorner/detail/en/ip_20_1070</a:t>
            </a:r>
            <a:endParaRPr lang="pt-BR" sz="1400" dirty="0">
              <a:latin typeface="Tahoma" panose="020B0604030504040204" pitchFamily="34" charset="0"/>
              <a:ea typeface="Tahoma" panose="020B0604030504040204" pitchFamily="34" charset="0"/>
              <a:cs typeface="Tahoma" panose="020B0604030504040204" pitchFamily="34" charset="0"/>
            </a:endParaRPr>
          </a:p>
          <a:p>
            <a:pPr marL="0" indent="0" algn="just">
              <a:buNone/>
            </a:pPr>
            <a:endParaRPr lang="en-GB" sz="1400" dirty="0">
              <a:latin typeface="Tahoma" panose="020B0604030504040204" pitchFamily="34" charset="0"/>
              <a:ea typeface="Tahoma" panose="020B0604030504040204" pitchFamily="34" charset="0"/>
              <a:cs typeface="Tahoma" panose="020B0604030504040204" pitchFamily="34" charset="0"/>
            </a:endParaRPr>
          </a:p>
          <a:p>
            <a:pPr marL="0" indent="0" algn="just">
              <a:buNone/>
            </a:pPr>
            <a:endParaRPr lang="en-GB" sz="1400" dirty="0">
              <a:latin typeface="Tahoma" panose="020B0604030504040204" pitchFamily="34" charset="0"/>
              <a:ea typeface="Tahoma" panose="020B0604030504040204" pitchFamily="34" charset="0"/>
              <a:cs typeface="Tahoma" panose="020B0604030504040204" pitchFamily="34" charset="0"/>
            </a:endParaRPr>
          </a:p>
        </p:txBody>
      </p:sp>
      <p:sp>
        <p:nvSpPr>
          <p:cNvPr id="3" name="Rectangle 9"/>
          <p:cNvSpPr/>
          <p:nvPr/>
        </p:nvSpPr>
        <p:spPr>
          <a:xfrm>
            <a:off x="5914146" y="4716164"/>
            <a:ext cx="1791385" cy="111374"/>
          </a:xfrm>
          <a:prstGeom prst="rect">
            <a:avLst/>
          </a:prstGeom>
          <a:noFill/>
          <a:ln w="12701" cap="flat">
            <a:solidFill>
              <a:srgbClr val="FFFFFF"/>
            </a:solidFill>
            <a:prstDash val="solid"/>
            <a:miter/>
          </a:ln>
        </p:spPr>
        <p:txBody>
          <a:bodyPr vert="horz" wrap="square" lIns="51435" tIns="25718" rIns="51435" bIns="25718" anchor="ctr" anchorCtr="1" compatLnSpc="1">
            <a:noAutofit/>
          </a:bodyPr>
          <a:lstStyle/>
          <a:p>
            <a:pPr algn="ctr" defTabSz="342900">
              <a:defRPr sz="1800" b="0" i="0" u="none" strike="noStrike" kern="0" cap="none" spc="0" baseline="0">
                <a:solidFill>
                  <a:srgbClr val="000000"/>
                </a:solidFill>
                <a:uFillTx/>
              </a:defRPr>
            </a:pPr>
            <a:r>
              <a:rPr lang="en-GB" sz="600">
                <a:solidFill>
                  <a:srgbClr val="595959"/>
                </a:solidFill>
                <a:latin typeface="Tahoma" pitchFamily="34"/>
                <a:ea typeface="Tahoma" pitchFamily="34"/>
                <a:cs typeface="Tahoma" pitchFamily="34"/>
              </a:rPr>
              <a:t>www.papaphilippou.eu </a:t>
            </a:r>
            <a:r>
              <a:rPr lang="el-GR" sz="600">
                <a:solidFill>
                  <a:srgbClr val="C00000"/>
                </a:solidFill>
                <a:latin typeface="Tahoma" pitchFamily="34"/>
                <a:ea typeface="Tahoma" pitchFamily="34"/>
                <a:cs typeface="Tahoma" pitchFamily="34"/>
              </a:rPr>
              <a:t>|</a:t>
            </a:r>
            <a:r>
              <a:rPr lang="en-GB" sz="600">
                <a:solidFill>
                  <a:srgbClr val="C00000"/>
                </a:solidFill>
                <a:latin typeface="Tahoma" pitchFamily="34"/>
                <a:ea typeface="Tahoma" pitchFamily="34"/>
                <a:cs typeface="Tahoma" pitchFamily="34"/>
              </a:rPr>
              <a:t> </a:t>
            </a:r>
            <a:r>
              <a:rPr lang="en-GB" sz="600">
                <a:solidFill>
                  <a:srgbClr val="595959"/>
                </a:solidFill>
                <a:latin typeface="Tahoma" pitchFamily="34"/>
                <a:ea typeface="Tahoma" pitchFamily="34"/>
                <a:cs typeface="Tahoma" pitchFamily="34"/>
              </a:rPr>
              <a:t>info@papaphilippou.eu</a:t>
            </a:r>
          </a:p>
        </p:txBody>
      </p:sp>
      <p:pic>
        <p:nvPicPr>
          <p:cNvPr id="4" name="Picture 10" descr="ANDREAS I: • IOANNOU+SOUGLIDES: • LP&amp;CO:6 POST 50 YEARS STATIONERY:assets:FOOTER ENG PAPAPHILIPPOU 2014.jpg"/>
          <p:cNvPicPr>
            <a:picLocks noChangeAspect="1"/>
          </p:cNvPicPr>
          <p:nvPr/>
        </p:nvPicPr>
        <p:blipFill>
          <a:blip r:embed="rId3"/>
          <a:srcRect l="9188" t="66724" r="49099" b="20362"/>
          <a:stretch>
            <a:fillRect/>
          </a:stretch>
        </p:blipFill>
        <p:spPr>
          <a:xfrm>
            <a:off x="1447139" y="4709368"/>
            <a:ext cx="1720233" cy="138566"/>
          </a:xfrm>
          <a:prstGeom prst="rect">
            <a:avLst/>
          </a:prstGeom>
          <a:noFill/>
          <a:ln cap="flat">
            <a:noFill/>
          </a:ln>
        </p:spPr>
      </p:pic>
      <p:cxnSp>
        <p:nvCxnSpPr>
          <p:cNvPr id="5" name="Straight Connector 11"/>
          <p:cNvCxnSpPr/>
          <p:nvPr/>
        </p:nvCxnSpPr>
        <p:spPr>
          <a:xfrm flipV="1">
            <a:off x="1447140" y="4702571"/>
            <a:ext cx="6190085" cy="13593"/>
          </a:xfrm>
          <a:prstGeom prst="straightConnector1">
            <a:avLst/>
          </a:prstGeom>
          <a:noFill/>
          <a:ln w="19046" cap="flat">
            <a:solidFill>
              <a:srgbClr val="A6A6A6"/>
            </a:solidFill>
            <a:prstDash val="solid"/>
            <a:miter/>
          </a:ln>
        </p:spPr>
      </p:cxnSp>
      <p:pic>
        <p:nvPicPr>
          <p:cNvPr id="6" name="Picture 5"/>
          <p:cNvPicPr>
            <a:picLocks noChangeAspect="1"/>
          </p:cNvPicPr>
          <p:nvPr/>
        </p:nvPicPr>
        <p:blipFill>
          <a:blip r:embed="rId4"/>
          <a:srcRect l="17070" t="30817" r="2596" b="30971"/>
          <a:stretch>
            <a:fillRect/>
          </a:stretch>
        </p:blipFill>
        <p:spPr>
          <a:xfrm>
            <a:off x="5597243" y="194876"/>
            <a:ext cx="2179218" cy="460206"/>
          </a:xfrm>
          <a:prstGeom prst="rect">
            <a:avLst/>
          </a:prstGeom>
          <a:noFill/>
          <a:ln cap="flat">
            <a:noFill/>
          </a:ln>
        </p:spPr>
      </p:pic>
      <p:sp>
        <p:nvSpPr>
          <p:cNvPr id="8" name="Title 1"/>
          <p:cNvSpPr txBox="1"/>
          <p:nvPr/>
        </p:nvSpPr>
        <p:spPr>
          <a:xfrm>
            <a:off x="1447139" y="708858"/>
            <a:ext cx="6382106" cy="779926"/>
          </a:xfrm>
          <a:prstGeom prst="rect">
            <a:avLst/>
          </a:prstGeom>
          <a:noFill/>
          <a:ln cap="flat">
            <a:noFill/>
          </a:ln>
        </p:spPr>
        <p:txBody>
          <a:bodyPr vert="horz" wrap="square" lIns="68580" tIns="34290" rIns="68580" bIns="34290" anchor="ctr" anchorCtr="0" compatLnSpc="1">
            <a:noAutofit/>
          </a:bodyPr>
          <a:lstStyle/>
          <a:p>
            <a:pPr algn="just"/>
            <a:r>
              <a:rPr lang="en-GB" sz="1500" b="1" dirty="0">
                <a:solidFill>
                  <a:srgbClr val="C00000"/>
                </a:solidFill>
                <a:latin typeface="Tahoma" panose="020B0604030504040204" pitchFamily="34" charset="0"/>
                <a:ea typeface="Tahoma" panose="020B0604030504040204" pitchFamily="34" charset="0"/>
                <a:cs typeface="Tahoma" panose="020B0604030504040204" pitchFamily="34" charset="0"/>
              </a:rPr>
              <a:t>White Paper on levelling the playing field as regards foreign subsidies</a:t>
            </a:r>
          </a:p>
        </p:txBody>
      </p:sp>
      <p:sp>
        <p:nvSpPr>
          <p:cNvPr id="9" name="Slide Number Placeholder 8">
            <a:extLst>
              <a:ext uri="{FF2B5EF4-FFF2-40B4-BE49-F238E27FC236}">
                <a16:creationId xmlns:a16="http://schemas.microsoft.com/office/drawing/2014/main" id="{C6566889-4DC4-4626-A3E7-4150B65C733F}"/>
              </a:ext>
            </a:extLst>
          </p:cNvPr>
          <p:cNvSpPr>
            <a:spLocks noGrp="1"/>
          </p:cNvSpPr>
          <p:nvPr>
            <p:ph type="sldNum" sz="quarter" idx="12"/>
          </p:nvPr>
        </p:nvSpPr>
        <p:spPr/>
        <p:txBody>
          <a:bodyPr/>
          <a:lstStyle/>
          <a:p>
            <a:pPr lvl="0"/>
            <a:fld id="{EF9D7A1C-0E73-4F0E-86CD-36B319B36D36}" type="slidenum">
              <a:rPr lang="hy-AM" smtClean="0"/>
              <a:t>14</a:t>
            </a:fld>
            <a:endParaRPr lang="hy-AM"/>
          </a:p>
        </p:txBody>
      </p:sp>
      <p:sp>
        <p:nvSpPr>
          <p:cNvPr id="10" name="TextBox 9"/>
          <p:cNvSpPr txBox="1"/>
          <p:nvPr/>
        </p:nvSpPr>
        <p:spPr>
          <a:xfrm>
            <a:off x="3232727" y="4709368"/>
            <a:ext cx="2681419" cy="230832"/>
          </a:xfrm>
          <a:prstGeom prst="rect">
            <a:avLst/>
          </a:prstGeom>
          <a:noFill/>
        </p:spPr>
        <p:txBody>
          <a:bodyPr wrap="square" rtlCol="0">
            <a:spAutoFit/>
          </a:bodyPr>
          <a:lstStyle/>
          <a:p>
            <a:pPr algn="ctr"/>
            <a:r>
              <a:rPr lang="en-US" sz="900" dirty="0"/>
              <a:t>INFORMATION PURPOSES ONLY</a:t>
            </a:r>
          </a:p>
        </p:txBody>
      </p:sp>
    </p:spTree>
    <p:extLst>
      <p:ext uri="{BB962C8B-B14F-4D97-AF65-F5344CB8AC3E}">
        <p14:creationId xmlns:p14="http://schemas.microsoft.com/office/powerpoint/2010/main" val="6506844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Slide26">
    <p:spTree>
      <p:nvGrpSpPr>
        <p:cNvPr id="1" name=""/>
        <p:cNvGrpSpPr/>
        <p:nvPr/>
      </p:nvGrpSpPr>
      <p:grpSpPr>
        <a:xfrm>
          <a:off x="0" y="0"/>
          <a:ext cx="0" cy="0"/>
          <a:chOff x="0" y="0"/>
          <a:chExt cx="0" cy="0"/>
        </a:xfrm>
      </p:grpSpPr>
      <p:sp>
        <p:nvSpPr>
          <p:cNvPr id="2" name="Rectangle 9"/>
          <p:cNvSpPr/>
          <p:nvPr/>
        </p:nvSpPr>
        <p:spPr>
          <a:xfrm>
            <a:off x="5914146" y="4716164"/>
            <a:ext cx="1791385" cy="111374"/>
          </a:xfrm>
          <a:prstGeom prst="rect">
            <a:avLst/>
          </a:prstGeom>
          <a:noFill/>
          <a:ln w="12701" cap="flat">
            <a:solidFill>
              <a:srgbClr val="FFFFFF"/>
            </a:solidFill>
            <a:prstDash val="solid"/>
            <a:miter/>
          </a:ln>
        </p:spPr>
        <p:txBody>
          <a:bodyPr vert="horz" wrap="square" lIns="51435" tIns="25718" rIns="51435" bIns="25718" anchor="ctr" anchorCtr="1" compatLnSpc="1">
            <a:noAutofit/>
          </a:bodyPr>
          <a:lstStyle/>
          <a:p>
            <a:pPr algn="ctr" defTabSz="342900">
              <a:defRPr sz="1800" b="0" i="0" u="none" strike="noStrike" kern="0" cap="none" spc="0" baseline="0">
                <a:solidFill>
                  <a:srgbClr val="000000"/>
                </a:solidFill>
                <a:uFillTx/>
              </a:defRPr>
            </a:pPr>
            <a:r>
              <a:rPr lang="en-GB" sz="600">
                <a:solidFill>
                  <a:srgbClr val="595959"/>
                </a:solidFill>
                <a:latin typeface="Tahoma" pitchFamily="34"/>
                <a:ea typeface="Tahoma" pitchFamily="34"/>
                <a:cs typeface="Tahoma" pitchFamily="34"/>
              </a:rPr>
              <a:t>www.papaphilippou.eu </a:t>
            </a:r>
            <a:r>
              <a:rPr lang="el-GR" sz="600">
                <a:solidFill>
                  <a:srgbClr val="C00000"/>
                </a:solidFill>
                <a:latin typeface="Tahoma" pitchFamily="34"/>
                <a:ea typeface="Tahoma" pitchFamily="34"/>
                <a:cs typeface="Tahoma" pitchFamily="34"/>
              </a:rPr>
              <a:t>|</a:t>
            </a:r>
            <a:r>
              <a:rPr lang="en-GB" sz="600">
                <a:solidFill>
                  <a:srgbClr val="C00000"/>
                </a:solidFill>
                <a:latin typeface="Tahoma" pitchFamily="34"/>
                <a:ea typeface="Tahoma" pitchFamily="34"/>
                <a:cs typeface="Tahoma" pitchFamily="34"/>
              </a:rPr>
              <a:t> </a:t>
            </a:r>
            <a:r>
              <a:rPr lang="en-GB" sz="600">
                <a:solidFill>
                  <a:srgbClr val="595959"/>
                </a:solidFill>
                <a:latin typeface="Tahoma" pitchFamily="34"/>
                <a:ea typeface="Tahoma" pitchFamily="34"/>
                <a:cs typeface="Tahoma" pitchFamily="34"/>
              </a:rPr>
              <a:t>info@papaphilippou.eu</a:t>
            </a:r>
          </a:p>
        </p:txBody>
      </p:sp>
      <p:pic>
        <p:nvPicPr>
          <p:cNvPr id="3" name="Picture 10" descr="ANDREAS I: • IOANNOU+SOUGLIDES: • LP&amp;CO:6 POST 50 YEARS STATIONERY:assets:FOOTER ENG PAPAPHILIPPOU 2014.jpg"/>
          <p:cNvPicPr>
            <a:picLocks noChangeAspect="1"/>
          </p:cNvPicPr>
          <p:nvPr/>
        </p:nvPicPr>
        <p:blipFill>
          <a:blip r:embed="rId2"/>
          <a:srcRect l="9188" t="66724" r="49099" b="20362"/>
          <a:stretch>
            <a:fillRect/>
          </a:stretch>
        </p:blipFill>
        <p:spPr>
          <a:xfrm>
            <a:off x="1447139" y="4709368"/>
            <a:ext cx="1720233" cy="138566"/>
          </a:xfrm>
          <a:prstGeom prst="rect">
            <a:avLst/>
          </a:prstGeom>
          <a:noFill/>
          <a:ln cap="flat">
            <a:noFill/>
          </a:ln>
        </p:spPr>
      </p:pic>
      <p:cxnSp>
        <p:nvCxnSpPr>
          <p:cNvPr id="4" name="Straight Connector 11"/>
          <p:cNvCxnSpPr/>
          <p:nvPr/>
        </p:nvCxnSpPr>
        <p:spPr>
          <a:xfrm flipV="1">
            <a:off x="1447140" y="4702571"/>
            <a:ext cx="6190085" cy="13593"/>
          </a:xfrm>
          <a:prstGeom prst="straightConnector1">
            <a:avLst/>
          </a:prstGeom>
          <a:noFill/>
          <a:ln w="19046" cap="flat">
            <a:solidFill>
              <a:srgbClr val="A6A6A6"/>
            </a:solidFill>
            <a:prstDash val="solid"/>
            <a:miter/>
          </a:ln>
        </p:spPr>
      </p:cxnSp>
      <p:pic>
        <p:nvPicPr>
          <p:cNvPr id="5" name="Picture 5"/>
          <p:cNvPicPr>
            <a:picLocks noChangeAspect="1"/>
          </p:cNvPicPr>
          <p:nvPr/>
        </p:nvPicPr>
        <p:blipFill>
          <a:blip r:embed="rId3"/>
          <a:srcRect l="17070" t="30817" r="2596" b="30971"/>
          <a:stretch>
            <a:fillRect/>
          </a:stretch>
        </p:blipFill>
        <p:spPr>
          <a:xfrm>
            <a:off x="5597243" y="194876"/>
            <a:ext cx="2179218" cy="460206"/>
          </a:xfrm>
          <a:prstGeom prst="rect">
            <a:avLst/>
          </a:prstGeom>
          <a:noFill/>
          <a:ln cap="flat">
            <a:noFill/>
          </a:ln>
        </p:spPr>
      </p:pic>
      <p:sp>
        <p:nvSpPr>
          <p:cNvPr id="6" name="Title 7"/>
          <p:cNvSpPr txBox="1">
            <a:spLocks noGrp="1"/>
          </p:cNvSpPr>
          <p:nvPr>
            <p:ph type="ctrTitle"/>
          </p:nvPr>
        </p:nvSpPr>
        <p:spPr>
          <a:xfrm>
            <a:off x="5237629" y="1509584"/>
            <a:ext cx="2446397" cy="2631490"/>
          </a:xfrm>
        </p:spPr>
        <p:txBody>
          <a:bodyPr wrap="square">
            <a:spAutoFit/>
          </a:bodyPr>
          <a:lstStyle/>
          <a:p>
            <a:pPr lvl="0" algn="r"/>
            <a:br>
              <a:rPr lang="en-US" sz="900" b="1" dirty="0">
                <a:latin typeface="Tahoma" pitchFamily="34"/>
                <a:ea typeface="Tahoma" pitchFamily="34"/>
                <a:cs typeface="Tahoma" pitchFamily="34"/>
              </a:rPr>
            </a:br>
            <a:r>
              <a:rPr lang="en-US" sz="800" b="1" dirty="0">
                <a:latin typeface="Tahoma" pitchFamily="34"/>
                <a:ea typeface="Tahoma" pitchFamily="34"/>
                <a:cs typeface="Tahoma" pitchFamily="34"/>
              </a:rPr>
              <a:t>Contact</a:t>
            </a:r>
            <a:br>
              <a:rPr lang="en-US" sz="800" b="1" dirty="0">
                <a:latin typeface="Tahoma" pitchFamily="34"/>
                <a:ea typeface="Tahoma" pitchFamily="34"/>
                <a:cs typeface="Tahoma" pitchFamily="34"/>
              </a:rPr>
            </a:br>
            <a:br>
              <a:rPr lang="en-US" sz="800" b="1" dirty="0">
                <a:latin typeface="Tahoma" pitchFamily="34"/>
                <a:ea typeface="Tahoma" pitchFamily="34"/>
                <a:cs typeface="Tahoma" pitchFamily="34"/>
              </a:rPr>
            </a:br>
            <a:r>
              <a:rPr lang="en-US" sz="800" b="1" dirty="0">
                <a:latin typeface="Tahoma" pitchFamily="34"/>
                <a:ea typeface="Tahoma" pitchFamily="34"/>
                <a:cs typeface="Tahoma" pitchFamily="34"/>
              </a:rPr>
              <a:t>Pantelis Christofides</a:t>
            </a:r>
            <a:br>
              <a:rPr lang="en-US" sz="800" b="1" dirty="0">
                <a:latin typeface="Tahoma" pitchFamily="34"/>
                <a:ea typeface="Tahoma" pitchFamily="34"/>
                <a:cs typeface="Tahoma" pitchFamily="34"/>
              </a:rPr>
            </a:br>
            <a:r>
              <a:rPr lang="en-US" sz="800" b="1" dirty="0">
                <a:latin typeface="Tahoma" pitchFamily="34"/>
                <a:ea typeface="Tahoma" pitchFamily="34"/>
                <a:cs typeface="Tahoma" pitchFamily="34"/>
              </a:rPr>
              <a:t>Advocate - Partner</a:t>
            </a:r>
            <a:br>
              <a:rPr lang="en-US" sz="800" b="1" dirty="0">
                <a:latin typeface="Tahoma" pitchFamily="34"/>
                <a:ea typeface="Tahoma" pitchFamily="34"/>
                <a:cs typeface="Tahoma" pitchFamily="34"/>
              </a:rPr>
            </a:br>
            <a:r>
              <a:rPr lang="en-US" sz="800" b="1" dirty="0">
                <a:latin typeface="Tahoma" pitchFamily="34"/>
                <a:ea typeface="Tahoma" pitchFamily="34"/>
                <a:cs typeface="Tahoma" pitchFamily="34"/>
              </a:rPr>
              <a:t>Head EU &amp; Regulatory Law Department </a:t>
            </a:r>
            <a:br>
              <a:rPr lang="en-GB" sz="800" b="1" dirty="0">
                <a:latin typeface="Tahoma" pitchFamily="34"/>
                <a:ea typeface="Tahoma" pitchFamily="34"/>
                <a:cs typeface="Tahoma" pitchFamily="34"/>
              </a:rPr>
            </a:br>
            <a:r>
              <a:rPr lang="en-GB" sz="800" b="1" dirty="0">
                <a:latin typeface="Tahoma" pitchFamily="34"/>
                <a:ea typeface="Tahoma" pitchFamily="34"/>
                <a:cs typeface="Tahoma" pitchFamily="34"/>
                <a:hlinkClick r:id="rId4"/>
              </a:rPr>
              <a:t>pc@papaphilippou.eu</a:t>
            </a:r>
            <a:r>
              <a:rPr lang="en-GB" sz="800" b="1" dirty="0">
                <a:latin typeface="Tahoma" pitchFamily="34"/>
                <a:ea typeface="Tahoma" pitchFamily="34"/>
                <a:cs typeface="Tahoma" pitchFamily="34"/>
              </a:rPr>
              <a:t>  </a:t>
            </a:r>
            <a:br>
              <a:rPr lang="en-US" sz="800" b="1" dirty="0">
                <a:latin typeface="Tahoma" pitchFamily="34"/>
                <a:ea typeface="Tahoma" pitchFamily="34"/>
                <a:cs typeface="Tahoma" pitchFamily="34"/>
              </a:rPr>
            </a:br>
            <a:br>
              <a:rPr lang="en-US" sz="800" b="1" dirty="0">
                <a:latin typeface="Tahoma" pitchFamily="34"/>
                <a:ea typeface="Tahoma" pitchFamily="34"/>
                <a:cs typeface="Tahoma" pitchFamily="34"/>
              </a:rPr>
            </a:br>
            <a:br>
              <a:rPr lang="en-US" sz="800" b="1" dirty="0">
                <a:latin typeface="Tahoma" pitchFamily="34"/>
                <a:ea typeface="Tahoma" pitchFamily="34"/>
                <a:cs typeface="Tahoma" pitchFamily="34"/>
              </a:rPr>
            </a:br>
            <a:br>
              <a:rPr lang="en-US" sz="800" b="1" dirty="0">
                <a:latin typeface="Tahoma" pitchFamily="34"/>
                <a:ea typeface="Tahoma" pitchFamily="34"/>
                <a:cs typeface="Tahoma" pitchFamily="34"/>
              </a:rPr>
            </a:br>
            <a:br>
              <a:rPr lang="en-US" sz="800" b="1" dirty="0">
                <a:latin typeface="Tahoma" pitchFamily="34"/>
                <a:ea typeface="Tahoma" pitchFamily="34"/>
                <a:cs typeface="Tahoma" pitchFamily="34"/>
              </a:rPr>
            </a:br>
            <a:br>
              <a:rPr lang="en-US" sz="800" b="1" dirty="0">
                <a:latin typeface="Tahoma" pitchFamily="34"/>
                <a:ea typeface="Tahoma" pitchFamily="34"/>
                <a:cs typeface="Tahoma" pitchFamily="34"/>
              </a:rPr>
            </a:br>
            <a:r>
              <a:rPr lang="en-US" sz="800" b="1" dirty="0">
                <a:solidFill>
                  <a:srgbClr val="0D0D0D"/>
                </a:solidFill>
                <a:latin typeface="Tahoma" pitchFamily="34"/>
                <a:ea typeface="Tahoma" pitchFamily="34"/>
                <a:cs typeface="Tahoma" pitchFamily="34"/>
              </a:rPr>
              <a:t>Contact us</a:t>
            </a:r>
          </a:p>
          <a:p>
            <a:pPr lvl="0" algn="r"/>
            <a:r>
              <a:rPr lang="en-US" sz="800" b="1" dirty="0">
                <a:solidFill>
                  <a:srgbClr val="C00000"/>
                </a:solidFill>
                <a:latin typeface="Tahoma" pitchFamily="34"/>
                <a:ea typeface="Tahoma" pitchFamily="34"/>
                <a:cs typeface="Tahoma" pitchFamily="34"/>
              </a:rPr>
              <a:t>L PAPAPHILIPPOU &amp; CO LLC</a:t>
            </a:r>
          </a:p>
          <a:p>
            <a:pPr lvl="0" algn="r"/>
            <a:r>
              <a:rPr lang="en-US" sz="800" b="1" dirty="0">
                <a:latin typeface="Tahoma" pitchFamily="34"/>
                <a:ea typeface="Tahoma" pitchFamily="34"/>
                <a:cs typeface="Tahoma" pitchFamily="34"/>
              </a:rPr>
              <a:t>Advocates &amp; Legal Consultants</a:t>
            </a:r>
          </a:p>
          <a:p>
            <a:pPr lvl="0" algn="r"/>
            <a:endParaRPr lang="en-US" sz="800" b="1" dirty="0">
              <a:latin typeface="Tahoma" pitchFamily="34"/>
              <a:ea typeface="Tahoma" pitchFamily="34"/>
              <a:cs typeface="Tahoma" pitchFamily="34"/>
            </a:endParaRPr>
          </a:p>
          <a:p>
            <a:pPr lvl="0" algn="r"/>
            <a:r>
              <a:rPr lang="en-US" sz="800" b="1" dirty="0">
                <a:latin typeface="Tahoma" pitchFamily="34"/>
                <a:ea typeface="Tahoma" pitchFamily="34"/>
                <a:cs typeface="Tahoma" pitchFamily="34"/>
              </a:rPr>
              <a:t>17, </a:t>
            </a:r>
            <a:r>
              <a:rPr lang="en-US" sz="800" b="1" dirty="0" err="1">
                <a:latin typeface="Tahoma" pitchFamily="34"/>
                <a:ea typeface="Tahoma" pitchFamily="34"/>
                <a:cs typeface="Tahoma" pitchFamily="34"/>
              </a:rPr>
              <a:t>Ifigenias</a:t>
            </a:r>
            <a:r>
              <a:rPr lang="en-US" sz="800" b="1" dirty="0">
                <a:latin typeface="Tahoma" pitchFamily="34"/>
                <a:ea typeface="Tahoma" pitchFamily="34"/>
                <a:cs typeface="Tahoma" pitchFamily="34"/>
              </a:rPr>
              <a:t> Street</a:t>
            </a:r>
          </a:p>
          <a:p>
            <a:pPr lvl="0" algn="r"/>
            <a:r>
              <a:rPr lang="en-US" sz="800" b="1" dirty="0">
                <a:latin typeface="Tahoma" pitchFamily="34"/>
                <a:ea typeface="Tahoma" pitchFamily="34"/>
                <a:cs typeface="Tahoma" pitchFamily="34"/>
              </a:rPr>
              <a:t>2007 </a:t>
            </a:r>
            <a:r>
              <a:rPr lang="en-US" sz="800" b="1" dirty="0" err="1">
                <a:latin typeface="Tahoma" pitchFamily="34"/>
                <a:ea typeface="Tahoma" pitchFamily="34"/>
                <a:cs typeface="Tahoma" pitchFamily="34"/>
              </a:rPr>
              <a:t>Strovolos</a:t>
            </a:r>
            <a:r>
              <a:rPr lang="en-US" sz="800" b="1" dirty="0">
                <a:latin typeface="Tahoma" pitchFamily="34"/>
                <a:ea typeface="Tahoma" pitchFamily="34"/>
                <a:cs typeface="Tahoma" pitchFamily="34"/>
              </a:rPr>
              <a:t>, Nicosia, Cyprus</a:t>
            </a:r>
          </a:p>
          <a:p>
            <a:pPr lvl="0" algn="r"/>
            <a:r>
              <a:rPr lang="en-US" sz="800" b="1" dirty="0">
                <a:latin typeface="Tahoma" pitchFamily="34"/>
                <a:ea typeface="Tahoma" pitchFamily="34"/>
                <a:cs typeface="Tahoma" pitchFamily="34"/>
              </a:rPr>
              <a:t>Telephone +357 22271000</a:t>
            </a:r>
          </a:p>
          <a:p>
            <a:pPr lvl="0" algn="r"/>
            <a:r>
              <a:rPr lang="en-US" sz="800" b="1" dirty="0">
                <a:latin typeface="Tahoma" pitchFamily="34"/>
                <a:ea typeface="Tahoma" pitchFamily="34"/>
                <a:cs typeface="Tahoma" pitchFamily="34"/>
              </a:rPr>
              <a:t>Fax +357 22271111</a:t>
            </a:r>
          </a:p>
          <a:p>
            <a:pPr lvl="0" algn="r"/>
            <a:endParaRPr lang="en-US" sz="800" b="1" dirty="0">
              <a:latin typeface="Tahoma" pitchFamily="34"/>
              <a:ea typeface="Tahoma" pitchFamily="34"/>
              <a:cs typeface="Tahoma" pitchFamily="34"/>
            </a:endParaRPr>
          </a:p>
          <a:p>
            <a:pPr lvl="0" algn="r"/>
            <a:r>
              <a:rPr lang="en-US" sz="800" b="1" dirty="0">
                <a:latin typeface="Tahoma" pitchFamily="34"/>
                <a:ea typeface="Tahoma" pitchFamily="34"/>
                <a:cs typeface="Tahoma" pitchFamily="34"/>
                <a:hlinkClick r:id="rId5"/>
              </a:rPr>
              <a:t>info@papaphilippou.eu</a:t>
            </a:r>
            <a:br>
              <a:rPr lang="en-US" sz="800" b="1" dirty="0">
                <a:latin typeface="Tahoma" pitchFamily="34"/>
                <a:ea typeface="Tahoma" pitchFamily="34"/>
                <a:cs typeface="Tahoma" pitchFamily="34"/>
              </a:rPr>
            </a:br>
            <a:r>
              <a:rPr lang="en-US" sz="800" b="1" dirty="0">
                <a:solidFill>
                  <a:srgbClr val="C00000"/>
                </a:solidFill>
                <a:latin typeface="Tahoma" pitchFamily="34"/>
                <a:ea typeface="Tahoma" pitchFamily="34"/>
                <a:cs typeface="Tahoma" pitchFamily="34"/>
              </a:rPr>
              <a:t>www.papaphilippou.eu</a:t>
            </a:r>
          </a:p>
        </p:txBody>
      </p:sp>
      <p:sp>
        <p:nvSpPr>
          <p:cNvPr id="8" name="TextBox 7"/>
          <p:cNvSpPr txBox="1"/>
          <p:nvPr/>
        </p:nvSpPr>
        <p:spPr>
          <a:xfrm>
            <a:off x="1397987" y="3418858"/>
            <a:ext cx="3953163" cy="1138773"/>
          </a:xfrm>
          <a:prstGeom prst="rect">
            <a:avLst/>
          </a:prstGeom>
          <a:noFill/>
        </p:spPr>
        <p:txBody>
          <a:bodyPr wrap="square" rtlCol="0">
            <a:spAutoFit/>
          </a:bodyPr>
          <a:lstStyle/>
          <a:p>
            <a:pPr algn="just"/>
            <a:r>
              <a:rPr lang="en-GB" sz="900" dirty="0">
                <a:latin typeface="Tahoma" panose="020B0604030504040204" pitchFamily="34" charset="0"/>
                <a:ea typeface="Tahoma" panose="020B0604030504040204" pitchFamily="34" charset="0"/>
                <a:cs typeface="Tahoma" panose="020B0604030504040204" pitchFamily="34" charset="0"/>
              </a:rPr>
              <a:t>The content of this </a:t>
            </a:r>
            <a:r>
              <a:rPr lang="en-GB" sz="900" b="1" dirty="0">
                <a:latin typeface="Tahoma" panose="020B0604030504040204" pitchFamily="34" charset="0"/>
                <a:ea typeface="Tahoma" panose="020B0604030504040204" pitchFamily="34" charset="0"/>
                <a:cs typeface="Tahoma" panose="020B0604030504040204" pitchFamily="34" charset="0"/>
              </a:rPr>
              <a:t>L. PAPAPHILIPPOU &amp; CO LLC Presentation </a:t>
            </a:r>
            <a:r>
              <a:rPr lang="en-GB" sz="900" dirty="0">
                <a:latin typeface="Tahoma" panose="020B0604030504040204" pitchFamily="34" charset="0"/>
                <a:ea typeface="Tahoma" panose="020B0604030504040204" pitchFamily="34" charset="0"/>
                <a:cs typeface="Tahoma" panose="020B0604030504040204" pitchFamily="34" charset="0"/>
              </a:rPr>
              <a:t>is addressed solely to the attendees of the present </a:t>
            </a:r>
            <a:r>
              <a:rPr lang="en-GB" sz="900" b="1" dirty="0">
                <a:latin typeface="Tahoma" panose="020B0604030504040204" pitchFamily="34" charset="0"/>
                <a:ea typeface="Tahoma" panose="020B0604030504040204" pitchFamily="34" charset="0"/>
                <a:cs typeface="Tahoma" panose="020B0604030504040204" pitchFamily="34" charset="0"/>
              </a:rPr>
              <a:t>Online Masterclass </a:t>
            </a:r>
            <a:r>
              <a:rPr lang="en-GB" sz="900" dirty="0">
                <a:latin typeface="Tahoma" panose="020B0604030504040204" pitchFamily="34" charset="0"/>
                <a:ea typeface="Tahoma" panose="020B0604030504040204" pitchFamily="34" charset="0"/>
                <a:cs typeface="Tahoma" panose="020B0604030504040204" pitchFamily="34" charset="0"/>
              </a:rPr>
              <a:t>entitled ‘</a:t>
            </a:r>
            <a:r>
              <a:rPr lang="en-GB" sz="900" b="1" dirty="0">
                <a:latin typeface="Tahoma" panose="020B0604030504040204" pitchFamily="34" charset="0"/>
                <a:ea typeface="Tahoma" panose="020B0604030504040204" pitchFamily="34" charset="0"/>
                <a:cs typeface="Tahoma" panose="020B0604030504040204" pitchFamily="34" charset="0"/>
              </a:rPr>
              <a:t>The New World of Investment Screening</a:t>
            </a:r>
            <a:r>
              <a:rPr lang="en-GB" sz="900" dirty="0">
                <a:latin typeface="Tahoma" panose="020B0604030504040204" pitchFamily="34" charset="0"/>
                <a:ea typeface="Tahoma" panose="020B0604030504040204" pitchFamily="34" charset="0"/>
                <a:cs typeface="Tahoma" panose="020B0604030504040204" pitchFamily="34" charset="0"/>
              </a:rPr>
              <a:t>’, for background information purposes only, and cannot be utilised or relied upon for any other purposes. Nothing in this Presentation constitutes legal advice, which </a:t>
            </a:r>
            <a:r>
              <a:rPr lang="en-US" sz="900" dirty="0">
                <a:latin typeface="Tahoma" panose="020B0604030504040204" pitchFamily="34" charset="0"/>
                <a:ea typeface="Tahoma" panose="020B0604030504040204" pitchFamily="34" charset="0"/>
                <a:cs typeface="Tahoma" panose="020B0604030504040204" pitchFamily="34" charset="0"/>
              </a:rPr>
              <a:t>can only be obtained as a result of a legal consultation</a:t>
            </a:r>
            <a:r>
              <a:rPr lang="en-GB" sz="900" dirty="0"/>
              <a:t>. </a:t>
            </a:r>
            <a:endParaRPr lang="en-US" sz="900" dirty="0"/>
          </a:p>
          <a:p>
            <a:endParaRPr lang="en-US" dirty="0"/>
          </a:p>
        </p:txBody>
      </p:sp>
      <p:sp>
        <p:nvSpPr>
          <p:cNvPr id="10" name="TextBox 9"/>
          <p:cNvSpPr txBox="1"/>
          <p:nvPr/>
        </p:nvSpPr>
        <p:spPr>
          <a:xfrm>
            <a:off x="3232727" y="4709368"/>
            <a:ext cx="2681419" cy="230832"/>
          </a:xfrm>
          <a:prstGeom prst="rect">
            <a:avLst/>
          </a:prstGeom>
          <a:noFill/>
        </p:spPr>
        <p:txBody>
          <a:bodyPr wrap="square" rtlCol="0">
            <a:spAutoFit/>
          </a:bodyPr>
          <a:lstStyle/>
          <a:p>
            <a:pPr algn="ctr"/>
            <a:r>
              <a:rPr lang="en-US" sz="900" dirty="0"/>
              <a:t>INFORMATION PURPOSES ONLY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noGrp="1"/>
          </p:cNvSpPr>
          <p:nvPr>
            <p:ph sz="half" idx="1"/>
          </p:nvPr>
        </p:nvSpPr>
        <p:spPr>
          <a:xfrm>
            <a:off x="1447139" y="1242526"/>
            <a:ext cx="6184269" cy="3179188"/>
          </a:xfrm>
          <a:solidFill>
            <a:schemeClr val="accent1">
              <a:lumMod val="50000"/>
            </a:schemeClr>
          </a:solidFill>
          <a:ln>
            <a:solidFill>
              <a:schemeClr val="bg1"/>
            </a:solidFill>
          </a:ln>
          <a:effectLst/>
        </p:spPr>
        <p:txBody>
          <a:bodyPr>
            <a:normAutofit/>
          </a:bodyPr>
          <a:lstStyle/>
          <a:p>
            <a:pPr marL="1343025" indent="-1343025" algn="just">
              <a:buAutoNum type="arabicPeriod"/>
            </a:pPr>
            <a:endParaRPr lang="en-US" sz="11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0" indent="0" algn="ctr">
              <a:buNone/>
            </a:pPr>
            <a:endParaRPr lang="en-GB" sz="14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0" indent="0" algn="ctr">
              <a:buNone/>
            </a:pPr>
            <a:r>
              <a:rPr lang="en-GB" sz="1800" b="1" i="1" dirty="0">
                <a:solidFill>
                  <a:schemeClr val="bg1"/>
                </a:solidFill>
                <a:latin typeface="Tahoma" panose="020B0604030504040204" pitchFamily="34" charset="0"/>
                <a:ea typeface="Tahoma" panose="020B0604030504040204" pitchFamily="34" charset="0"/>
                <a:cs typeface="Tahoma" panose="020B0604030504040204" pitchFamily="34" charset="0"/>
              </a:rPr>
              <a:t>EU FDIS REGULATION</a:t>
            </a:r>
          </a:p>
          <a:p>
            <a:pPr marL="0" indent="0" algn="ctr">
              <a:buNone/>
            </a:pPr>
            <a:r>
              <a:rPr lang="en-GB" sz="1800" b="1" i="1" dirty="0">
                <a:solidFill>
                  <a:schemeClr val="bg1"/>
                </a:solidFill>
                <a:latin typeface="Tahoma" panose="020B0604030504040204" pitchFamily="34" charset="0"/>
                <a:ea typeface="Tahoma" panose="020B0604030504040204" pitchFamily="34" charset="0"/>
                <a:cs typeface="Tahoma" panose="020B0604030504040204" pitchFamily="34" charset="0"/>
              </a:rPr>
              <a:t>-</a:t>
            </a:r>
          </a:p>
          <a:p>
            <a:pPr marL="0" indent="0" algn="ctr">
              <a:buNone/>
            </a:pPr>
            <a:r>
              <a:rPr lang="en-GB" sz="1800" b="1" i="1" dirty="0">
                <a:solidFill>
                  <a:schemeClr val="bg1"/>
                </a:solidFill>
                <a:latin typeface="Tahoma" panose="020B0604030504040204" pitchFamily="34" charset="0"/>
                <a:ea typeface="Tahoma" panose="020B0604030504040204" pitchFamily="34" charset="0"/>
                <a:cs typeface="Tahoma" panose="020B0604030504040204" pitchFamily="34" charset="0"/>
              </a:rPr>
              <a:t>REPUBLIC OF CYPRUS LEGAL ORDER: </a:t>
            </a:r>
          </a:p>
          <a:p>
            <a:pPr marL="0" indent="0" algn="ctr">
              <a:buNone/>
            </a:pPr>
            <a:endParaRPr lang="en-GB" sz="1800" b="1" i="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0" indent="0" algn="ctr">
              <a:buNone/>
            </a:pPr>
            <a:r>
              <a:rPr lang="en-GB" sz="1800" b="1" i="1" dirty="0">
                <a:solidFill>
                  <a:schemeClr val="bg1"/>
                </a:solidFill>
                <a:latin typeface="Tahoma" panose="020B0604030504040204" pitchFamily="34" charset="0"/>
                <a:ea typeface="Tahoma" panose="020B0604030504040204" pitchFamily="34" charset="0"/>
                <a:cs typeface="Tahoma" panose="020B0604030504040204" pitchFamily="34" charset="0"/>
              </a:rPr>
              <a:t>Indicative Issues</a:t>
            </a:r>
          </a:p>
          <a:p>
            <a:pPr marL="0" indent="0" algn="ctr">
              <a:buNone/>
            </a:pPr>
            <a:endParaRPr lang="en-GB" sz="1800" b="1" i="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endParaRPr lang="en-US" sz="11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3" name="Rectangle 9"/>
          <p:cNvSpPr/>
          <p:nvPr/>
        </p:nvSpPr>
        <p:spPr>
          <a:xfrm>
            <a:off x="5914146" y="4716164"/>
            <a:ext cx="1791385" cy="111374"/>
          </a:xfrm>
          <a:prstGeom prst="rect">
            <a:avLst/>
          </a:prstGeom>
          <a:noFill/>
          <a:ln w="12701" cap="flat">
            <a:solidFill>
              <a:srgbClr val="FFFFFF"/>
            </a:solidFill>
            <a:prstDash val="solid"/>
            <a:miter/>
          </a:ln>
        </p:spPr>
        <p:txBody>
          <a:bodyPr vert="horz" wrap="square" lIns="51435" tIns="25718" rIns="51435" bIns="25718" anchor="ctr" anchorCtr="1" compatLnSpc="1">
            <a:noAutofit/>
          </a:bodyPr>
          <a:lstStyle/>
          <a:p>
            <a:pPr algn="ctr" defTabSz="342900">
              <a:defRPr sz="1800" b="0" i="0" u="none" strike="noStrike" kern="0" cap="none" spc="0" baseline="0">
                <a:solidFill>
                  <a:srgbClr val="000000"/>
                </a:solidFill>
                <a:uFillTx/>
              </a:defRPr>
            </a:pPr>
            <a:r>
              <a:rPr lang="en-GB" sz="600">
                <a:solidFill>
                  <a:srgbClr val="595959"/>
                </a:solidFill>
                <a:latin typeface="Tahoma" pitchFamily="34"/>
                <a:ea typeface="Tahoma" pitchFamily="34"/>
                <a:cs typeface="Tahoma" pitchFamily="34"/>
              </a:rPr>
              <a:t>www.papaphilippou.eu </a:t>
            </a:r>
            <a:r>
              <a:rPr lang="el-GR" sz="600">
                <a:solidFill>
                  <a:srgbClr val="C00000"/>
                </a:solidFill>
                <a:latin typeface="Tahoma" pitchFamily="34"/>
                <a:ea typeface="Tahoma" pitchFamily="34"/>
                <a:cs typeface="Tahoma" pitchFamily="34"/>
              </a:rPr>
              <a:t>|</a:t>
            </a:r>
            <a:r>
              <a:rPr lang="en-GB" sz="600">
                <a:solidFill>
                  <a:srgbClr val="C00000"/>
                </a:solidFill>
                <a:latin typeface="Tahoma" pitchFamily="34"/>
                <a:ea typeface="Tahoma" pitchFamily="34"/>
                <a:cs typeface="Tahoma" pitchFamily="34"/>
              </a:rPr>
              <a:t> </a:t>
            </a:r>
            <a:r>
              <a:rPr lang="en-GB" sz="600">
                <a:solidFill>
                  <a:srgbClr val="595959"/>
                </a:solidFill>
                <a:latin typeface="Tahoma" pitchFamily="34"/>
                <a:ea typeface="Tahoma" pitchFamily="34"/>
                <a:cs typeface="Tahoma" pitchFamily="34"/>
              </a:rPr>
              <a:t>info@papaphilippou.eu</a:t>
            </a:r>
          </a:p>
        </p:txBody>
      </p:sp>
      <p:pic>
        <p:nvPicPr>
          <p:cNvPr id="4" name="Picture 10" descr="ANDREAS I: • IOANNOU+SOUGLIDES: • LP&amp;CO:6 POST 50 YEARS STATIONERY:assets:FOOTER ENG PAPAPHILIPPOU 2014.jpg"/>
          <p:cNvPicPr>
            <a:picLocks noChangeAspect="1"/>
          </p:cNvPicPr>
          <p:nvPr/>
        </p:nvPicPr>
        <p:blipFill>
          <a:blip r:embed="rId2"/>
          <a:srcRect l="9188" t="66724" r="49099" b="20362"/>
          <a:stretch>
            <a:fillRect/>
          </a:stretch>
        </p:blipFill>
        <p:spPr>
          <a:xfrm>
            <a:off x="1447139" y="4709368"/>
            <a:ext cx="1720233" cy="138566"/>
          </a:xfrm>
          <a:prstGeom prst="rect">
            <a:avLst/>
          </a:prstGeom>
          <a:noFill/>
          <a:ln cap="flat">
            <a:noFill/>
          </a:ln>
        </p:spPr>
      </p:pic>
      <p:cxnSp>
        <p:nvCxnSpPr>
          <p:cNvPr id="5" name="Straight Connector 11"/>
          <p:cNvCxnSpPr/>
          <p:nvPr/>
        </p:nvCxnSpPr>
        <p:spPr>
          <a:xfrm flipV="1">
            <a:off x="1447140" y="4702571"/>
            <a:ext cx="6190085" cy="13593"/>
          </a:xfrm>
          <a:prstGeom prst="straightConnector1">
            <a:avLst/>
          </a:prstGeom>
          <a:noFill/>
          <a:ln w="19046" cap="flat">
            <a:solidFill>
              <a:srgbClr val="A6A6A6"/>
            </a:solidFill>
            <a:prstDash val="solid"/>
            <a:miter/>
          </a:ln>
        </p:spPr>
      </p:cxnSp>
      <p:pic>
        <p:nvPicPr>
          <p:cNvPr id="6" name="Picture 5"/>
          <p:cNvPicPr>
            <a:picLocks noChangeAspect="1"/>
          </p:cNvPicPr>
          <p:nvPr/>
        </p:nvPicPr>
        <p:blipFill>
          <a:blip r:embed="rId3"/>
          <a:srcRect l="17070" t="30817" r="2596" b="30971"/>
          <a:stretch>
            <a:fillRect/>
          </a:stretch>
        </p:blipFill>
        <p:spPr>
          <a:xfrm>
            <a:off x="5597243" y="194876"/>
            <a:ext cx="2179218" cy="460206"/>
          </a:xfrm>
          <a:prstGeom prst="rect">
            <a:avLst/>
          </a:prstGeom>
          <a:noFill/>
          <a:ln cap="flat">
            <a:noFill/>
          </a:ln>
        </p:spPr>
      </p:pic>
      <p:sp>
        <p:nvSpPr>
          <p:cNvPr id="8" name="Title 1"/>
          <p:cNvSpPr txBox="1"/>
          <p:nvPr/>
        </p:nvSpPr>
        <p:spPr>
          <a:xfrm>
            <a:off x="1445713" y="985350"/>
            <a:ext cx="6382106" cy="514350"/>
          </a:xfrm>
          <a:prstGeom prst="rect">
            <a:avLst/>
          </a:prstGeom>
          <a:noFill/>
          <a:ln cap="flat">
            <a:noFill/>
          </a:ln>
        </p:spPr>
        <p:txBody>
          <a:bodyPr vert="horz" wrap="square" lIns="68580" tIns="34290" rIns="68580" bIns="34290" anchor="ctr" anchorCtr="0" compatLnSpc="1">
            <a:noAutofit/>
          </a:bodyPr>
          <a:lstStyle/>
          <a:p>
            <a:endParaRPr lang="en-US" sz="1500" b="1" dirty="0">
              <a:latin typeface="Tahoma" panose="020B0604030504040204" pitchFamily="34" charset="0"/>
              <a:ea typeface="Tahoma" panose="020B0604030504040204" pitchFamily="34" charset="0"/>
              <a:cs typeface="Tahoma" panose="020B0604030504040204" pitchFamily="34" charset="0"/>
            </a:endParaRPr>
          </a:p>
          <a:p>
            <a:endParaRPr lang="en-US" sz="800" u="sng"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
        <p:nvSpPr>
          <p:cNvPr id="9" name="Slide Number Placeholder 8">
            <a:extLst>
              <a:ext uri="{FF2B5EF4-FFF2-40B4-BE49-F238E27FC236}">
                <a16:creationId xmlns:a16="http://schemas.microsoft.com/office/drawing/2014/main" id="{A5968473-146C-4171-84FB-F5E5E0542918}"/>
              </a:ext>
            </a:extLst>
          </p:cNvPr>
          <p:cNvSpPr>
            <a:spLocks noGrp="1"/>
          </p:cNvSpPr>
          <p:nvPr>
            <p:ph type="sldNum" sz="quarter" idx="12"/>
          </p:nvPr>
        </p:nvSpPr>
        <p:spPr/>
        <p:txBody>
          <a:bodyPr/>
          <a:lstStyle/>
          <a:p>
            <a:pPr lvl="0"/>
            <a:fld id="{EF9D7A1C-0E73-4F0E-86CD-36B319B36D36}" type="slidenum">
              <a:rPr lang="hy-AM" smtClean="0"/>
              <a:t>2</a:t>
            </a:fld>
            <a:endParaRPr lang="hy-AM"/>
          </a:p>
        </p:txBody>
      </p:sp>
      <p:sp>
        <p:nvSpPr>
          <p:cNvPr id="7" name="TextBox 6"/>
          <p:cNvSpPr txBox="1"/>
          <p:nvPr/>
        </p:nvSpPr>
        <p:spPr>
          <a:xfrm>
            <a:off x="3232727" y="4709368"/>
            <a:ext cx="2681419" cy="230832"/>
          </a:xfrm>
          <a:prstGeom prst="rect">
            <a:avLst/>
          </a:prstGeom>
          <a:noFill/>
        </p:spPr>
        <p:txBody>
          <a:bodyPr wrap="square" rtlCol="0">
            <a:spAutoFit/>
          </a:bodyPr>
          <a:lstStyle/>
          <a:p>
            <a:pPr algn="ctr"/>
            <a:r>
              <a:rPr lang="en-US" sz="900" dirty="0"/>
              <a:t>INFORMATION PURPOSES ONLY</a:t>
            </a:r>
          </a:p>
        </p:txBody>
      </p:sp>
    </p:spTree>
    <p:extLst>
      <p:ext uri="{BB962C8B-B14F-4D97-AF65-F5344CB8AC3E}">
        <p14:creationId xmlns:p14="http://schemas.microsoft.com/office/powerpoint/2010/main" val="3943704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noGrp="1"/>
          </p:cNvSpPr>
          <p:nvPr>
            <p:ph sz="half" idx="1"/>
          </p:nvPr>
        </p:nvSpPr>
        <p:spPr>
          <a:xfrm>
            <a:off x="1447139" y="706180"/>
            <a:ext cx="6184269" cy="3945291"/>
          </a:xfrm>
          <a:solidFill>
            <a:schemeClr val="accent1">
              <a:lumMod val="50000"/>
            </a:schemeClr>
          </a:solidFill>
          <a:ln>
            <a:solidFill>
              <a:schemeClr val="bg1"/>
            </a:solidFill>
          </a:ln>
          <a:effectLst/>
        </p:spPr>
        <p:txBody>
          <a:bodyPr>
            <a:normAutofit fontScale="25000" lnSpcReduction="20000"/>
          </a:bodyPr>
          <a:lstStyle/>
          <a:p>
            <a:pPr marL="1343025" indent="-1343025" algn="just">
              <a:buAutoNum type="arabicPeriod"/>
            </a:pPr>
            <a:endParaRPr lang="en-US" sz="11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buFont typeface="Wingdings" panose="05000000000000000000" pitchFamily="2" charset="2"/>
              <a:buChar char="v"/>
            </a:pPr>
            <a:r>
              <a:rPr lang="en-GB" sz="3400" b="1" dirty="0">
                <a:solidFill>
                  <a:schemeClr val="bg1"/>
                </a:solidFill>
                <a:latin typeface="Tahoma" panose="020B0604030504040204" pitchFamily="34" charset="0"/>
                <a:ea typeface="Tahoma" panose="020B0604030504040204" pitchFamily="34" charset="0"/>
                <a:cs typeface="Tahoma" panose="020B0604030504040204" pitchFamily="34" charset="0"/>
              </a:rPr>
              <a:t>Issue of Introduction RoC Legislation in relation to EU FDIS Regulation </a:t>
            </a:r>
          </a:p>
          <a:p>
            <a:pPr marL="0" indent="0" algn="ctr">
              <a:buNone/>
            </a:pPr>
            <a:endParaRPr lang="en-GB" sz="34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buFont typeface="Wingdings" panose="05000000000000000000" pitchFamily="2" charset="2"/>
              <a:buChar char="v"/>
            </a:pPr>
            <a:r>
              <a:rPr lang="en-GB" sz="3400" b="1" dirty="0">
                <a:solidFill>
                  <a:schemeClr val="bg1"/>
                </a:solidFill>
                <a:latin typeface="Tahoma" panose="020B0604030504040204" pitchFamily="34" charset="0"/>
                <a:ea typeface="Tahoma" panose="020B0604030504040204" pitchFamily="34" charset="0"/>
                <a:cs typeface="Tahoma" panose="020B0604030504040204" pitchFamily="34" charset="0"/>
              </a:rPr>
              <a:t>Uncertainties pertaining the application of the concepts of ‘Security’ – ‘Public Order’</a:t>
            </a:r>
          </a:p>
          <a:p>
            <a:pPr marL="0" indent="0" algn="ctr">
              <a:buNone/>
            </a:pPr>
            <a:endParaRPr lang="en-GB" sz="34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buFont typeface="Wingdings" panose="05000000000000000000" pitchFamily="2" charset="2"/>
              <a:buChar char="v"/>
            </a:pPr>
            <a:r>
              <a:rPr lang="en-GB" sz="3400" b="1" dirty="0">
                <a:solidFill>
                  <a:schemeClr val="bg1"/>
                </a:solidFill>
                <a:latin typeface="Tahoma" panose="020B0604030504040204" pitchFamily="34" charset="0"/>
                <a:ea typeface="Tahoma" panose="020B0604030504040204" pitchFamily="34" charset="0"/>
                <a:cs typeface="Tahoma" panose="020B0604030504040204" pitchFamily="34" charset="0"/>
              </a:rPr>
              <a:t>Scope of Categories of Investment under Screening Obligation </a:t>
            </a:r>
          </a:p>
          <a:p>
            <a:pPr marL="0" indent="0" algn="ctr">
              <a:buNone/>
            </a:pPr>
            <a:endParaRPr lang="en-GB" sz="34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buFont typeface="Wingdings" panose="05000000000000000000" pitchFamily="2" charset="2"/>
              <a:buChar char="v"/>
            </a:pPr>
            <a:r>
              <a:rPr lang="en-GB" sz="3400" b="1" dirty="0">
                <a:solidFill>
                  <a:schemeClr val="bg1"/>
                </a:solidFill>
                <a:latin typeface="Tahoma" panose="020B0604030504040204" pitchFamily="34" charset="0"/>
                <a:ea typeface="Tahoma" panose="020B0604030504040204" pitchFamily="34" charset="0"/>
                <a:cs typeface="Tahoma" panose="020B0604030504040204" pitchFamily="34" charset="0"/>
              </a:rPr>
              <a:t>Nature of National Screening Body and Procedural Steps</a:t>
            </a:r>
          </a:p>
          <a:p>
            <a:pPr algn="ctr">
              <a:buFont typeface="Wingdings" panose="05000000000000000000" pitchFamily="2" charset="2"/>
              <a:buChar char="v"/>
            </a:pPr>
            <a:endParaRPr lang="en-GB" sz="34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buFont typeface="Wingdings" panose="05000000000000000000" pitchFamily="2" charset="2"/>
              <a:buChar char="v"/>
            </a:pPr>
            <a:r>
              <a:rPr lang="en-GB" sz="3400" b="1" dirty="0">
                <a:solidFill>
                  <a:schemeClr val="bg1"/>
                </a:solidFill>
                <a:latin typeface="Tahoma" panose="020B0604030504040204" pitchFamily="34" charset="0"/>
                <a:ea typeface="Tahoma" panose="020B0604030504040204" pitchFamily="34" charset="0"/>
                <a:cs typeface="Tahoma" panose="020B0604030504040204" pitchFamily="34" charset="0"/>
              </a:rPr>
              <a:t>Screening Timeframe</a:t>
            </a:r>
          </a:p>
          <a:p>
            <a:pPr marL="0" indent="0" algn="ctr">
              <a:buNone/>
            </a:pPr>
            <a:r>
              <a:rPr lang="en-GB" sz="3400" b="1" dirty="0">
                <a:solidFill>
                  <a:schemeClr val="bg1"/>
                </a:solidFill>
                <a:latin typeface="Tahoma" panose="020B0604030504040204" pitchFamily="34" charset="0"/>
                <a:ea typeface="Tahoma" panose="020B0604030504040204" pitchFamily="34" charset="0"/>
                <a:cs typeface="Tahoma" panose="020B0604030504040204" pitchFamily="34" charset="0"/>
              </a:rPr>
              <a:t> </a:t>
            </a:r>
          </a:p>
          <a:p>
            <a:pPr algn="ctr">
              <a:buFont typeface="Wingdings" panose="05000000000000000000" pitchFamily="2" charset="2"/>
              <a:buChar char="v"/>
            </a:pPr>
            <a:r>
              <a:rPr lang="en-GB" sz="3400" b="1" dirty="0">
                <a:solidFill>
                  <a:schemeClr val="bg1"/>
                </a:solidFill>
                <a:latin typeface="Tahoma" panose="020B0604030504040204" pitchFamily="34" charset="0"/>
                <a:ea typeface="Tahoma" panose="020B0604030504040204" pitchFamily="34" charset="0"/>
                <a:cs typeface="Tahoma" panose="020B0604030504040204" pitchFamily="34" charset="0"/>
              </a:rPr>
              <a:t>Notification Process Potential Outcomes</a:t>
            </a:r>
          </a:p>
          <a:p>
            <a:pPr marL="0" indent="0" algn="ctr">
              <a:buNone/>
            </a:pPr>
            <a:endParaRPr lang="en-GB" sz="34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buFont typeface="Wingdings" panose="05000000000000000000" pitchFamily="2" charset="2"/>
              <a:buChar char="v"/>
            </a:pPr>
            <a:r>
              <a:rPr lang="en-GB" sz="3400" b="1" dirty="0">
                <a:solidFill>
                  <a:schemeClr val="bg1"/>
                </a:solidFill>
                <a:latin typeface="Tahoma" panose="020B0604030504040204" pitchFamily="34" charset="0"/>
                <a:ea typeface="Tahoma" panose="020B0604030504040204" pitchFamily="34" charset="0"/>
                <a:cs typeface="Tahoma" panose="020B0604030504040204" pitchFamily="34" charset="0"/>
              </a:rPr>
              <a:t>Sanctioning Mechanism</a:t>
            </a:r>
          </a:p>
          <a:p>
            <a:pPr marL="0" indent="0" algn="ctr">
              <a:buNone/>
            </a:pPr>
            <a:endParaRPr lang="en-GB" sz="34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buFont typeface="Wingdings" panose="05000000000000000000" pitchFamily="2" charset="2"/>
              <a:buChar char="v"/>
            </a:pPr>
            <a:r>
              <a:rPr lang="en-GB" sz="3400" b="1" dirty="0">
                <a:solidFill>
                  <a:schemeClr val="bg1"/>
                </a:solidFill>
                <a:latin typeface="Tahoma" panose="020B0604030504040204" pitchFamily="34" charset="0"/>
                <a:ea typeface="Tahoma" panose="020B0604030504040204" pitchFamily="34" charset="0"/>
                <a:cs typeface="Tahoma" panose="020B0604030504040204" pitchFamily="34" charset="0"/>
              </a:rPr>
              <a:t>Judicial Review Process </a:t>
            </a:r>
          </a:p>
          <a:p>
            <a:pPr marL="0" indent="0" algn="ctr">
              <a:buNone/>
            </a:pPr>
            <a:endParaRPr lang="en-GB" sz="34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buFont typeface="Wingdings" panose="05000000000000000000" pitchFamily="2" charset="2"/>
              <a:buChar char="v"/>
            </a:pPr>
            <a:r>
              <a:rPr lang="en-GB" sz="3400" b="1" dirty="0">
                <a:solidFill>
                  <a:schemeClr val="bg1"/>
                </a:solidFill>
                <a:latin typeface="Tahoma" panose="020B0604030504040204" pitchFamily="34" charset="0"/>
                <a:ea typeface="Tahoma" panose="020B0604030504040204" pitchFamily="34" charset="0"/>
                <a:cs typeface="Tahoma" panose="020B0604030504040204" pitchFamily="34" charset="0"/>
              </a:rPr>
              <a:t>Contractual Redress as between Business (Notifying) Parties </a:t>
            </a:r>
          </a:p>
          <a:p>
            <a:pPr algn="ctr">
              <a:buFont typeface="Wingdings" panose="05000000000000000000" pitchFamily="2" charset="2"/>
              <a:buChar char="v"/>
            </a:pPr>
            <a:endParaRPr lang="en-GB" sz="34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buFont typeface="Wingdings" panose="05000000000000000000" pitchFamily="2" charset="2"/>
              <a:buChar char="v"/>
            </a:pPr>
            <a:r>
              <a:rPr lang="en-GB" sz="3400" b="1" dirty="0">
                <a:solidFill>
                  <a:schemeClr val="bg1"/>
                </a:solidFill>
                <a:latin typeface="Tahoma" panose="020B0604030504040204" pitchFamily="34" charset="0"/>
                <a:ea typeface="Tahoma" panose="020B0604030504040204" pitchFamily="34" charset="0"/>
                <a:cs typeface="Tahoma" panose="020B0604030504040204" pitchFamily="34" charset="0"/>
              </a:rPr>
              <a:t>Impact of EU Commission White Paper White on levelling the playing field as regards foreign subsidies</a:t>
            </a:r>
          </a:p>
          <a:p>
            <a:pPr algn="ctr">
              <a:buFont typeface="Wingdings" panose="05000000000000000000" pitchFamily="2" charset="2"/>
              <a:buChar char="v"/>
            </a:pPr>
            <a:endParaRPr lang="en-GB" sz="34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buFont typeface="Wingdings" panose="05000000000000000000" pitchFamily="2" charset="2"/>
              <a:buChar char="v"/>
            </a:pPr>
            <a:endParaRPr lang="en-GB" sz="14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endParaRPr lang="en-GB" sz="14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endParaRPr lang="en-GB" sz="14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0" indent="0" algn="ctr">
              <a:buNone/>
            </a:pPr>
            <a:endParaRPr lang="en-GB" sz="14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0" indent="0" algn="ctr">
              <a:buNone/>
            </a:pPr>
            <a:endParaRPr lang="en-GB" sz="14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endParaRPr lang="en-US" sz="11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3" name="Rectangle 9"/>
          <p:cNvSpPr/>
          <p:nvPr/>
        </p:nvSpPr>
        <p:spPr>
          <a:xfrm>
            <a:off x="5914146" y="4716164"/>
            <a:ext cx="1791385" cy="111374"/>
          </a:xfrm>
          <a:prstGeom prst="rect">
            <a:avLst/>
          </a:prstGeom>
          <a:noFill/>
          <a:ln w="12701" cap="flat">
            <a:solidFill>
              <a:srgbClr val="FFFFFF"/>
            </a:solidFill>
            <a:prstDash val="solid"/>
            <a:miter/>
          </a:ln>
        </p:spPr>
        <p:txBody>
          <a:bodyPr vert="horz" wrap="square" lIns="51435" tIns="25718" rIns="51435" bIns="25718" anchor="ctr" anchorCtr="1" compatLnSpc="1">
            <a:noAutofit/>
          </a:bodyPr>
          <a:lstStyle/>
          <a:p>
            <a:pPr algn="ctr" defTabSz="342900">
              <a:defRPr sz="1800" b="0" i="0" u="none" strike="noStrike" kern="0" cap="none" spc="0" baseline="0">
                <a:solidFill>
                  <a:srgbClr val="000000"/>
                </a:solidFill>
                <a:uFillTx/>
              </a:defRPr>
            </a:pPr>
            <a:r>
              <a:rPr lang="en-GB" sz="600">
                <a:solidFill>
                  <a:srgbClr val="595959"/>
                </a:solidFill>
                <a:latin typeface="Tahoma" pitchFamily="34"/>
                <a:ea typeface="Tahoma" pitchFamily="34"/>
                <a:cs typeface="Tahoma" pitchFamily="34"/>
              </a:rPr>
              <a:t>www.papaphilippou.eu </a:t>
            </a:r>
            <a:r>
              <a:rPr lang="el-GR" sz="600">
                <a:solidFill>
                  <a:srgbClr val="C00000"/>
                </a:solidFill>
                <a:latin typeface="Tahoma" pitchFamily="34"/>
                <a:ea typeface="Tahoma" pitchFamily="34"/>
                <a:cs typeface="Tahoma" pitchFamily="34"/>
              </a:rPr>
              <a:t>|</a:t>
            </a:r>
            <a:r>
              <a:rPr lang="en-GB" sz="600">
                <a:solidFill>
                  <a:srgbClr val="C00000"/>
                </a:solidFill>
                <a:latin typeface="Tahoma" pitchFamily="34"/>
                <a:ea typeface="Tahoma" pitchFamily="34"/>
                <a:cs typeface="Tahoma" pitchFamily="34"/>
              </a:rPr>
              <a:t> </a:t>
            </a:r>
            <a:r>
              <a:rPr lang="en-GB" sz="600">
                <a:solidFill>
                  <a:srgbClr val="595959"/>
                </a:solidFill>
                <a:latin typeface="Tahoma" pitchFamily="34"/>
                <a:ea typeface="Tahoma" pitchFamily="34"/>
                <a:cs typeface="Tahoma" pitchFamily="34"/>
              </a:rPr>
              <a:t>info@papaphilippou.eu</a:t>
            </a:r>
          </a:p>
        </p:txBody>
      </p:sp>
      <p:pic>
        <p:nvPicPr>
          <p:cNvPr id="4" name="Picture 10" descr="ANDREAS I: • IOANNOU+SOUGLIDES: • LP&amp;CO:6 POST 50 YEARS STATIONERY:assets:FOOTER ENG PAPAPHILIPPOU 2014.jpg"/>
          <p:cNvPicPr>
            <a:picLocks noChangeAspect="1"/>
          </p:cNvPicPr>
          <p:nvPr/>
        </p:nvPicPr>
        <p:blipFill>
          <a:blip r:embed="rId2"/>
          <a:srcRect l="9188" t="66724" r="49099" b="20362"/>
          <a:stretch>
            <a:fillRect/>
          </a:stretch>
        </p:blipFill>
        <p:spPr>
          <a:xfrm>
            <a:off x="1447139" y="4709368"/>
            <a:ext cx="1720233" cy="138566"/>
          </a:xfrm>
          <a:prstGeom prst="rect">
            <a:avLst/>
          </a:prstGeom>
          <a:noFill/>
          <a:ln cap="flat">
            <a:noFill/>
          </a:ln>
        </p:spPr>
      </p:pic>
      <p:cxnSp>
        <p:nvCxnSpPr>
          <p:cNvPr id="5" name="Straight Connector 11"/>
          <p:cNvCxnSpPr/>
          <p:nvPr/>
        </p:nvCxnSpPr>
        <p:spPr>
          <a:xfrm flipV="1">
            <a:off x="1447140" y="4702571"/>
            <a:ext cx="6190085" cy="13593"/>
          </a:xfrm>
          <a:prstGeom prst="straightConnector1">
            <a:avLst/>
          </a:prstGeom>
          <a:noFill/>
          <a:ln w="19046" cap="flat">
            <a:solidFill>
              <a:srgbClr val="A6A6A6"/>
            </a:solidFill>
            <a:prstDash val="solid"/>
            <a:miter/>
          </a:ln>
        </p:spPr>
      </p:cxnSp>
      <p:pic>
        <p:nvPicPr>
          <p:cNvPr id="6" name="Picture 5"/>
          <p:cNvPicPr>
            <a:picLocks noChangeAspect="1"/>
          </p:cNvPicPr>
          <p:nvPr/>
        </p:nvPicPr>
        <p:blipFill>
          <a:blip r:embed="rId3"/>
          <a:srcRect l="17070" t="30817" r="2596" b="30971"/>
          <a:stretch>
            <a:fillRect/>
          </a:stretch>
        </p:blipFill>
        <p:spPr>
          <a:xfrm>
            <a:off x="5597243" y="194876"/>
            <a:ext cx="2179218" cy="460206"/>
          </a:xfrm>
          <a:prstGeom prst="rect">
            <a:avLst/>
          </a:prstGeom>
          <a:noFill/>
          <a:ln cap="flat">
            <a:noFill/>
          </a:ln>
        </p:spPr>
      </p:pic>
      <p:sp>
        <p:nvSpPr>
          <p:cNvPr id="8" name="Title 1"/>
          <p:cNvSpPr txBox="1"/>
          <p:nvPr/>
        </p:nvSpPr>
        <p:spPr>
          <a:xfrm>
            <a:off x="1445713" y="775248"/>
            <a:ext cx="6382106" cy="97781"/>
          </a:xfrm>
          <a:prstGeom prst="rect">
            <a:avLst/>
          </a:prstGeom>
          <a:noFill/>
          <a:ln cap="flat">
            <a:noFill/>
          </a:ln>
        </p:spPr>
        <p:txBody>
          <a:bodyPr vert="horz" wrap="square" lIns="68580" tIns="34290" rIns="68580" bIns="34290" anchor="ctr" anchorCtr="0" compatLnSpc="1">
            <a:noAutofit/>
          </a:bodyPr>
          <a:lstStyle/>
          <a:p>
            <a:endParaRPr lang="en-US" sz="1500" b="1" dirty="0">
              <a:latin typeface="Tahoma" panose="020B0604030504040204" pitchFamily="34" charset="0"/>
              <a:ea typeface="Tahoma" panose="020B0604030504040204" pitchFamily="34" charset="0"/>
              <a:cs typeface="Tahoma" panose="020B0604030504040204" pitchFamily="34" charset="0"/>
            </a:endParaRPr>
          </a:p>
        </p:txBody>
      </p:sp>
      <p:sp>
        <p:nvSpPr>
          <p:cNvPr id="9" name="Slide Number Placeholder 8">
            <a:extLst>
              <a:ext uri="{FF2B5EF4-FFF2-40B4-BE49-F238E27FC236}">
                <a16:creationId xmlns:a16="http://schemas.microsoft.com/office/drawing/2014/main" id="{FDF7F0D3-0098-4169-9A15-C67BAFCE055D}"/>
              </a:ext>
            </a:extLst>
          </p:cNvPr>
          <p:cNvSpPr>
            <a:spLocks noGrp="1"/>
          </p:cNvSpPr>
          <p:nvPr>
            <p:ph type="sldNum" sz="quarter" idx="12"/>
          </p:nvPr>
        </p:nvSpPr>
        <p:spPr/>
        <p:txBody>
          <a:bodyPr/>
          <a:lstStyle/>
          <a:p>
            <a:pPr lvl="0"/>
            <a:fld id="{EF9D7A1C-0E73-4F0E-86CD-36B319B36D36}" type="slidenum">
              <a:rPr lang="hy-AM" smtClean="0"/>
              <a:t>3</a:t>
            </a:fld>
            <a:endParaRPr lang="hy-AM"/>
          </a:p>
        </p:txBody>
      </p:sp>
      <p:sp>
        <p:nvSpPr>
          <p:cNvPr id="10" name="TextBox 9"/>
          <p:cNvSpPr txBox="1"/>
          <p:nvPr/>
        </p:nvSpPr>
        <p:spPr>
          <a:xfrm>
            <a:off x="3232727" y="4709368"/>
            <a:ext cx="2681419" cy="230832"/>
          </a:xfrm>
          <a:prstGeom prst="rect">
            <a:avLst/>
          </a:prstGeom>
          <a:noFill/>
        </p:spPr>
        <p:txBody>
          <a:bodyPr wrap="square" rtlCol="0">
            <a:spAutoFit/>
          </a:bodyPr>
          <a:lstStyle/>
          <a:p>
            <a:pPr algn="ctr"/>
            <a:r>
              <a:rPr lang="en-US" sz="900" dirty="0"/>
              <a:t>INFORMATION PURPOSES ONLY</a:t>
            </a:r>
          </a:p>
        </p:txBody>
      </p:sp>
    </p:spTree>
    <p:extLst>
      <p:ext uri="{BB962C8B-B14F-4D97-AF65-F5344CB8AC3E}">
        <p14:creationId xmlns:p14="http://schemas.microsoft.com/office/powerpoint/2010/main" val="2152555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noGrp="1"/>
          </p:cNvSpPr>
          <p:nvPr>
            <p:ph sz="half" idx="1"/>
          </p:nvPr>
        </p:nvSpPr>
        <p:spPr>
          <a:xfrm>
            <a:off x="1452955" y="1488784"/>
            <a:ext cx="6184269" cy="2997023"/>
          </a:xfrm>
          <a:ln>
            <a:solidFill>
              <a:srgbClr val="C00000"/>
            </a:solidFill>
          </a:ln>
        </p:spPr>
        <p:txBody>
          <a:bodyPr>
            <a:normAutofit lnSpcReduction="10000"/>
          </a:bodyPr>
          <a:lstStyle/>
          <a:p>
            <a:pPr algn="just">
              <a:buFont typeface="Wingdings" panose="05000000000000000000" pitchFamily="2" charset="2"/>
              <a:buChar char="v"/>
            </a:pPr>
            <a:r>
              <a:rPr lang="en-GB" sz="1400" dirty="0">
                <a:latin typeface="Tahoma" panose="020B0604030504040204" pitchFamily="34" charset="0"/>
                <a:ea typeface="Tahoma" panose="020B0604030504040204" pitchFamily="34" charset="0"/>
                <a:cs typeface="Tahoma" panose="020B0604030504040204" pitchFamily="34" charset="0"/>
              </a:rPr>
              <a:t>Currently, no RoC Legislation concerning FDIS in general and EU FDIS Regulation in particular, or Notification pursuant to </a:t>
            </a:r>
            <a:r>
              <a:rPr lang="en-GB" sz="1400" b="1" dirty="0">
                <a:latin typeface="Tahoma" panose="020B0604030504040204" pitchFamily="34" charset="0"/>
                <a:ea typeface="Tahoma" panose="020B0604030504040204" pitchFamily="34" charset="0"/>
                <a:cs typeface="Tahoma" panose="020B0604030504040204" pitchFamily="34" charset="0"/>
              </a:rPr>
              <a:t>Article 3.7 EU FDIS Regulation</a:t>
            </a:r>
            <a:r>
              <a:rPr lang="en-GB" sz="1400" dirty="0">
                <a:latin typeface="Tahoma" panose="020B0604030504040204" pitchFamily="34" charset="0"/>
                <a:ea typeface="Tahoma" panose="020B0604030504040204" pitchFamily="34" charset="0"/>
                <a:cs typeface="Tahoma" panose="020B0604030504040204" pitchFamily="34" charset="0"/>
              </a:rPr>
              <a:t> as to Screening Mechanism of Amendment thereof - </a:t>
            </a:r>
            <a:r>
              <a:rPr lang="en-GB" sz="1400" i="1" dirty="0">
                <a:latin typeface="Tahoma" panose="020B0604030504040204" pitchFamily="34" charset="0"/>
                <a:ea typeface="Tahoma" panose="020B0604030504040204" pitchFamily="34" charset="0"/>
                <a:cs typeface="Tahoma" panose="020B0604030504040204" pitchFamily="34" charset="0"/>
              </a:rPr>
              <a:t>see relevant List of Screening Mechanisms Notified by EU Member States as last updated on 24/11/2020, </a:t>
            </a:r>
            <a:r>
              <a:rPr lang="en-GB" sz="1400" dirty="0">
                <a:latin typeface="Tahoma" panose="020B0604030504040204" pitchFamily="34" charset="0"/>
                <a:ea typeface="Tahoma" panose="020B0604030504040204" pitchFamily="34" charset="0"/>
                <a:cs typeface="Tahoma" panose="020B0604030504040204" pitchFamily="34" charset="0"/>
              </a:rPr>
              <a:t>accessible at </a:t>
            </a:r>
            <a:r>
              <a:rPr lang="en-GB" sz="1400" dirty="0">
                <a:latin typeface="Tahoma" panose="020B0604030504040204" pitchFamily="34" charset="0"/>
                <a:ea typeface="Tahoma" panose="020B0604030504040204" pitchFamily="34" charset="0"/>
                <a:cs typeface="Tahoma" panose="020B0604030504040204" pitchFamily="34" charset="0"/>
                <a:hlinkClick r:id="rId2"/>
              </a:rPr>
              <a:t>https://trade.ec.europa.eu/doclib/docs/2019/june/tradoc_157946.pdf</a:t>
            </a:r>
            <a:endParaRPr lang="en-GB" sz="1400" dirty="0">
              <a:latin typeface="Tahoma" panose="020B0604030504040204" pitchFamily="34" charset="0"/>
              <a:ea typeface="Tahoma" panose="020B0604030504040204" pitchFamily="34" charset="0"/>
              <a:cs typeface="Tahoma" panose="020B0604030504040204" pitchFamily="34" charset="0"/>
            </a:endParaRPr>
          </a:p>
          <a:p>
            <a:pPr marL="0" indent="0" algn="just">
              <a:buNone/>
            </a:pPr>
            <a:endParaRPr lang="en-GB" sz="1400" dirty="0">
              <a:latin typeface="Tahoma" panose="020B0604030504040204" pitchFamily="34" charset="0"/>
              <a:ea typeface="Tahoma" panose="020B0604030504040204" pitchFamily="34" charset="0"/>
              <a:cs typeface="Tahoma" panose="020B0604030504040204" pitchFamily="34" charset="0"/>
            </a:endParaRPr>
          </a:p>
          <a:p>
            <a:pPr algn="just">
              <a:buFont typeface="Wingdings" panose="05000000000000000000" pitchFamily="2" charset="2"/>
              <a:buChar char="v"/>
            </a:pPr>
            <a:r>
              <a:rPr lang="en-GB" sz="1400" dirty="0">
                <a:latin typeface="Tahoma" panose="020B0604030504040204" pitchFamily="34" charset="0"/>
                <a:ea typeface="Tahoma" panose="020B0604030504040204" pitchFamily="34" charset="0"/>
                <a:cs typeface="Tahoma" panose="020B0604030504040204" pitchFamily="34" charset="0"/>
              </a:rPr>
              <a:t>RoC Legislative Action anticipated: Public Consultation Process – Stakeholders’ Participation </a:t>
            </a:r>
          </a:p>
          <a:p>
            <a:pPr algn="just">
              <a:buFont typeface="Wingdings" panose="05000000000000000000" pitchFamily="2" charset="2"/>
              <a:buChar char="v"/>
            </a:pPr>
            <a:endParaRPr lang="en-GB" sz="1400" dirty="0">
              <a:latin typeface="Tahoma" panose="020B0604030504040204" pitchFamily="34" charset="0"/>
              <a:ea typeface="Tahoma" panose="020B0604030504040204" pitchFamily="34" charset="0"/>
              <a:cs typeface="Tahoma" panose="020B0604030504040204" pitchFamily="34" charset="0"/>
            </a:endParaRPr>
          </a:p>
          <a:p>
            <a:pPr algn="just">
              <a:buFont typeface="Wingdings" panose="05000000000000000000" pitchFamily="2" charset="2"/>
              <a:buChar char="v"/>
            </a:pPr>
            <a:r>
              <a:rPr lang="en-GB" sz="1400" dirty="0">
                <a:latin typeface="Tahoma" panose="020B0604030504040204" pitchFamily="34" charset="0"/>
                <a:ea typeface="Tahoma" panose="020B0604030504040204" pitchFamily="34" charset="0"/>
                <a:cs typeface="Tahoma" panose="020B0604030504040204" pitchFamily="34" charset="0"/>
              </a:rPr>
              <a:t>Questions raised as to the materialisation of Investment in both RoC and other MSs where EU FDIS Regulation related Legislation is in force, such as Germany, France, The Netherlands, Austria and UK, </a:t>
            </a:r>
            <a:r>
              <a:rPr lang="en-GB" sz="1400" i="1" dirty="0">
                <a:latin typeface="Tahoma" panose="020B0604030504040204" pitchFamily="34" charset="0"/>
                <a:ea typeface="Tahoma" panose="020B0604030504040204" pitchFamily="34" charset="0"/>
                <a:cs typeface="Tahoma" panose="020B0604030504040204" pitchFamily="34" charset="0"/>
              </a:rPr>
              <a:t>in view of </a:t>
            </a:r>
            <a:r>
              <a:rPr lang="en-GB" sz="1400" dirty="0">
                <a:latin typeface="Tahoma" panose="020B0604030504040204" pitchFamily="34" charset="0"/>
                <a:ea typeface="Tahoma" panose="020B0604030504040204" pitchFamily="34" charset="0"/>
                <a:cs typeface="Tahoma" panose="020B0604030504040204" pitchFamily="34" charset="0"/>
              </a:rPr>
              <a:t>the Article 6.1 EU FDIS Regulation Reporting Requirement </a:t>
            </a:r>
          </a:p>
          <a:p>
            <a:pPr marL="0" indent="0" algn="just">
              <a:buNone/>
            </a:pPr>
            <a:endParaRPr lang="en-GB" sz="1400" dirty="0">
              <a:latin typeface="Tahoma" panose="020B0604030504040204" pitchFamily="34" charset="0"/>
              <a:ea typeface="Tahoma" panose="020B0604030504040204" pitchFamily="34" charset="0"/>
              <a:cs typeface="Tahoma" panose="020B0604030504040204" pitchFamily="34" charset="0"/>
            </a:endParaRPr>
          </a:p>
          <a:p>
            <a:pPr marL="0" indent="0" algn="just">
              <a:buNone/>
            </a:pPr>
            <a:endParaRPr lang="en-GB" sz="1400" dirty="0">
              <a:latin typeface="Tahoma" panose="020B0604030504040204" pitchFamily="34" charset="0"/>
              <a:ea typeface="Tahoma" panose="020B0604030504040204" pitchFamily="34" charset="0"/>
              <a:cs typeface="Tahoma" panose="020B0604030504040204" pitchFamily="34" charset="0"/>
            </a:endParaRPr>
          </a:p>
          <a:p>
            <a:pPr marL="0" indent="0" algn="just">
              <a:buNone/>
            </a:pPr>
            <a:endParaRPr lang="en-GB" sz="1400" dirty="0">
              <a:latin typeface="Tahoma" panose="020B0604030504040204" pitchFamily="34" charset="0"/>
              <a:ea typeface="Tahoma" panose="020B0604030504040204" pitchFamily="34" charset="0"/>
              <a:cs typeface="Tahoma" panose="020B0604030504040204" pitchFamily="34" charset="0"/>
            </a:endParaRPr>
          </a:p>
          <a:p>
            <a:pPr marL="0" indent="0" algn="just">
              <a:buNone/>
            </a:pPr>
            <a:endParaRPr lang="en-GB" sz="1400" b="1" dirty="0">
              <a:latin typeface="Tahoma" panose="020B0604030504040204" pitchFamily="34" charset="0"/>
              <a:ea typeface="Tahoma" panose="020B0604030504040204" pitchFamily="34" charset="0"/>
              <a:cs typeface="Tahoma" panose="020B0604030504040204" pitchFamily="34" charset="0"/>
            </a:endParaRPr>
          </a:p>
        </p:txBody>
      </p:sp>
      <p:sp>
        <p:nvSpPr>
          <p:cNvPr id="3" name="Rectangle 9"/>
          <p:cNvSpPr/>
          <p:nvPr/>
        </p:nvSpPr>
        <p:spPr>
          <a:xfrm>
            <a:off x="5914146" y="4716164"/>
            <a:ext cx="1791385" cy="111374"/>
          </a:xfrm>
          <a:prstGeom prst="rect">
            <a:avLst/>
          </a:prstGeom>
          <a:noFill/>
          <a:ln w="12701" cap="flat">
            <a:solidFill>
              <a:srgbClr val="FFFFFF"/>
            </a:solidFill>
            <a:prstDash val="solid"/>
            <a:miter/>
          </a:ln>
        </p:spPr>
        <p:txBody>
          <a:bodyPr vert="horz" wrap="square" lIns="51435" tIns="25718" rIns="51435" bIns="25718" anchor="ctr" anchorCtr="1" compatLnSpc="1">
            <a:noAutofit/>
          </a:bodyPr>
          <a:lstStyle/>
          <a:p>
            <a:pPr algn="ctr" defTabSz="342900">
              <a:defRPr sz="1800" b="0" i="0" u="none" strike="noStrike" kern="0" cap="none" spc="0" baseline="0">
                <a:solidFill>
                  <a:srgbClr val="000000"/>
                </a:solidFill>
                <a:uFillTx/>
              </a:defRPr>
            </a:pPr>
            <a:r>
              <a:rPr lang="en-GB" sz="600">
                <a:solidFill>
                  <a:srgbClr val="595959"/>
                </a:solidFill>
                <a:latin typeface="Tahoma" pitchFamily="34"/>
                <a:ea typeface="Tahoma" pitchFamily="34"/>
                <a:cs typeface="Tahoma" pitchFamily="34"/>
              </a:rPr>
              <a:t>www.papaphilippou.eu </a:t>
            </a:r>
            <a:r>
              <a:rPr lang="el-GR" sz="600">
                <a:solidFill>
                  <a:srgbClr val="C00000"/>
                </a:solidFill>
                <a:latin typeface="Tahoma" pitchFamily="34"/>
                <a:ea typeface="Tahoma" pitchFamily="34"/>
                <a:cs typeface="Tahoma" pitchFamily="34"/>
              </a:rPr>
              <a:t>|</a:t>
            </a:r>
            <a:r>
              <a:rPr lang="en-GB" sz="600">
                <a:solidFill>
                  <a:srgbClr val="C00000"/>
                </a:solidFill>
                <a:latin typeface="Tahoma" pitchFamily="34"/>
                <a:ea typeface="Tahoma" pitchFamily="34"/>
                <a:cs typeface="Tahoma" pitchFamily="34"/>
              </a:rPr>
              <a:t> </a:t>
            </a:r>
            <a:r>
              <a:rPr lang="en-GB" sz="600">
                <a:solidFill>
                  <a:srgbClr val="595959"/>
                </a:solidFill>
                <a:latin typeface="Tahoma" pitchFamily="34"/>
                <a:ea typeface="Tahoma" pitchFamily="34"/>
                <a:cs typeface="Tahoma" pitchFamily="34"/>
              </a:rPr>
              <a:t>info@papaphilippou.eu</a:t>
            </a:r>
          </a:p>
        </p:txBody>
      </p:sp>
      <p:pic>
        <p:nvPicPr>
          <p:cNvPr id="4" name="Picture 10" descr="ANDREAS I: • IOANNOU+SOUGLIDES: • LP&amp;CO:6 POST 50 YEARS STATIONERY:assets:FOOTER ENG PAPAPHILIPPOU 2014.jpg"/>
          <p:cNvPicPr>
            <a:picLocks noChangeAspect="1"/>
          </p:cNvPicPr>
          <p:nvPr/>
        </p:nvPicPr>
        <p:blipFill>
          <a:blip r:embed="rId3"/>
          <a:srcRect l="9188" t="66724" r="49099" b="20362"/>
          <a:stretch>
            <a:fillRect/>
          </a:stretch>
        </p:blipFill>
        <p:spPr>
          <a:xfrm>
            <a:off x="1447139" y="4709368"/>
            <a:ext cx="1720233" cy="138566"/>
          </a:xfrm>
          <a:prstGeom prst="rect">
            <a:avLst/>
          </a:prstGeom>
          <a:noFill/>
          <a:ln cap="flat">
            <a:noFill/>
          </a:ln>
        </p:spPr>
      </p:pic>
      <p:cxnSp>
        <p:nvCxnSpPr>
          <p:cNvPr id="5" name="Straight Connector 11"/>
          <p:cNvCxnSpPr/>
          <p:nvPr/>
        </p:nvCxnSpPr>
        <p:spPr>
          <a:xfrm flipV="1">
            <a:off x="1447140" y="4702571"/>
            <a:ext cx="6190085" cy="13593"/>
          </a:xfrm>
          <a:prstGeom prst="straightConnector1">
            <a:avLst/>
          </a:prstGeom>
          <a:noFill/>
          <a:ln w="19046" cap="flat">
            <a:solidFill>
              <a:srgbClr val="A6A6A6"/>
            </a:solidFill>
            <a:prstDash val="solid"/>
            <a:miter/>
          </a:ln>
        </p:spPr>
      </p:cxnSp>
      <p:pic>
        <p:nvPicPr>
          <p:cNvPr id="6" name="Picture 5"/>
          <p:cNvPicPr>
            <a:picLocks noChangeAspect="1"/>
          </p:cNvPicPr>
          <p:nvPr/>
        </p:nvPicPr>
        <p:blipFill>
          <a:blip r:embed="rId4"/>
          <a:srcRect l="17070" t="30817" r="2596" b="30971"/>
          <a:stretch>
            <a:fillRect/>
          </a:stretch>
        </p:blipFill>
        <p:spPr>
          <a:xfrm>
            <a:off x="5597243" y="194876"/>
            <a:ext cx="2179218" cy="460206"/>
          </a:xfrm>
          <a:prstGeom prst="rect">
            <a:avLst/>
          </a:prstGeom>
          <a:noFill/>
          <a:ln cap="flat">
            <a:noFill/>
          </a:ln>
        </p:spPr>
      </p:pic>
      <p:sp>
        <p:nvSpPr>
          <p:cNvPr id="8" name="Title 1"/>
          <p:cNvSpPr txBox="1"/>
          <p:nvPr/>
        </p:nvSpPr>
        <p:spPr>
          <a:xfrm>
            <a:off x="1445713" y="985350"/>
            <a:ext cx="6382106" cy="514350"/>
          </a:xfrm>
          <a:prstGeom prst="rect">
            <a:avLst/>
          </a:prstGeom>
          <a:noFill/>
          <a:ln cap="flat">
            <a:noFill/>
          </a:ln>
        </p:spPr>
        <p:txBody>
          <a:bodyPr vert="horz" wrap="square" lIns="68580" tIns="34290" rIns="68580" bIns="34290" anchor="ctr" anchorCtr="0" compatLnSpc="1">
            <a:noAutofit/>
          </a:bodyPr>
          <a:lstStyle/>
          <a:p>
            <a:r>
              <a:rPr lang="en-US" sz="1500" b="1" dirty="0">
                <a:solidFill>
                  <a:srgbClr val="C00000"/>
                </a:solidFill>
                <a:latin typeface="Tahoma" panose="020B0604030504040204" pitchFamily="34" charset="0"/>
                <a:ea typeface="Tahoma" panose="020B0604030504040204" pitchFamily="34" charset="0"/>
                <a:cs typeface="Tahoma" panose="020B0604030504040204" pitchFamily="34" charset="0"/>
              </a:rPr>
              <a:t>Republic of Cyprus (</a:t>
            </a:r>
            <a:r>
              <a:rPr lang="en-US" sz="1500" b="1" dirty="0" err="1">
                <a:solidFill>
                  <a:srgbClr val="C00000"/>
                </a:solidFill>
                <a:latin typeface="Tahoma" panose="020B0604030504040204" pitchFamily="34" charset="0"/>
                <a:ea typeface="Tahoma" panose="020B0604030504040204" pitchFamily="34" charset="0"/>
                <a:cs typeface="Tahoma" panose="020B0604030504040204" pitchFamily="34" charset="0"/>
              </a:rPr>
              <a:t>RoC</a:t>
            </a:r>
            <a:r>
              <a:rPr lang="en-US" sz="1500" b="1" dirty="0">
                <a:solidFill>
                  <a:srgbClr val="C00000"/>
                </a:solidFill>
                <a:latin typeface="Tahoma" panose="020B0604030504040204" pitchFamily="34" charset="0"/>
                <a:ea typeface="Tahoma" panose="020B0604030504040204" pitchFamily="34" charset="0"/>
                <a:cs typeface="Tahoma" panose="020B0604030504040204" pitchFamily="34" charset="0"/>
              </a:rPr>
              <a:t>) and the EU FDIS Regulation    </a:t>
            </a:r>
          </a:p>
          <a:p>
            <a:endParaRPr lang="en-US" sz="800" u="sng"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
        <p:nvSpPr>
          <p:cNvPr id="9" name="Slide Number Placeholder 8">
            <a:extLst>
              <a:ext uri="{FF2B5EF4-FFF2-40B4-BE49-F238E27FC236}">
                <a16:creationId xmlns:a16="http://schemas.microsoft.com/office/drawing/2014/main" id="{C6566889-4DC4-4626-A3E7-4150B65C733F}"/>
              </a:ext>
            </a:extLst>
          </p:cNvPr>
          <p:cNvSpPr>
            <a:spLocks noGrp="1"/>
          </p:cNvSpPr>
          <p:nvPr>
            <p:ph type="sldNum" sz="quarter" idx="12"/>
          </p:nvPr>
        </p:nvSpPr>
        <p:spPr/>
        <p:txBody>
          <a:bodyPr/>
          <a:lstStyle/>
          <a:p>
            <a:pPr lvl="0"/>
            <a:fld id="{EF9D7A1C-0E73-4F0E-86CD-36B319B36D36}" type="slidenum">
              <a:rPr lang="hy-AM" smtClean="0"/>
              <a:t>4</a:t>
            </a:fld>
            <a:endParaRPr lang="hy-AM"/>
          </a:p>
        </p:txBody>
      </p:sp>
      <p:sp>
        <p:nvSpPr>
          <p:cNvPr id="10" name="TextBox 9"/>
          <p:cNvSpPr txBox="1"/>
          <p:nvPr/>
        </p:nvSpPr>
        <p:spPr>
          <a:xfrm>
            <a:off x="3232727" y="4709368"/>
            <a:ext cx="2681419" cy="230832"/>
          </a:xfrm>
          <a:prstGeom prst="rect">
            <a:avLst/>
          </a:prstGeom>
          <a:noFill/>
        </p:spPr>
        <p:txBody>
          <a:bodyPr wrap="square" rtlCol="0">
            <a:spAutoFit/>
          </a:bodyPr>
          <a:lstStyle/>
          <a:p>
            <a:pPr algn="ctr"/>
            <a:r>
              <a:rPr lang="en-US" sz="900" dirty="0"/>
              <a:t>INFORMATION PURPOSES ONLY</a:t>
            </a:r>
          </a:p>
        </p:txBody>
      </p:sp>
    </p:spTree>
    <p:extLst>
      <p:ext uri="{BB962C8B-B14F-4D97-AF65-F5344CB8AC3E}">
        <p14:creationId xmlns:p14="http://schemas.microsoft.com/office/powerpoint/2010/main" val="1119213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noGrp="1"/>
          </p:cNvSpPr>
          <p:nvPr>
            <p:ph sz="half" idx="1"/>
          </p:nvPr>
        </p:nvSpPr>
        <p:spPr>
          <a:xfrm>
            <a:off x="1452955" y="1422400"/>
            <a:ext cx="6184269" cy="3063407"/>
          </a:xfrm>
          <a:ln>
            <a:solidFill>
              <a:srgbClr val="C00000"/>
            </a:solidFill>
          </a:ln>
        </p:spPr>
        <p:txBody>
          <a:bodyPr>
            <a:normAutofit fontScale="77500" lnSpcReduction="20000"/>
          </a:bodyPr>
          <a:lstStyle/>
          <a:p>
            <a:pPr algn="just">
              <a:buFont typeface="Wingdings" panose="05000000000000000000" pitchFamily="2" charset="2"/>
              <a:buChar char="v"/>
            </a:pPr>
            <a:r>
              <a:rPr lang="en-GB" sz="1400" b="1" dirty="0">
                <a:latin typeface="Tahoma" panose="020B0604030504040204" pitchFamily="34" charset="0"/>
                <a:ea typeface="Tahoma" panose="020B0604030504040204" pitchFamily="34" charset="0"/>
                <a:cs typeface="Tahoma" panose="020B0604030504040204" pitchFamily="34" charset="0"/>
              </a:rPr>
              <a:t>Article 4.1 EU FDIS Regulation </a:t>
            </a:r>
            <a:r>
              <a:rPr lang="en-GB" sz="1400" dirty="0">
                <a:latin typeface="Tahoma" panose="020B0604030504040204" pitchFamily="34" charset="0"/>
                <a:ea typeface="Tahoma" panose="020B0604030504040204" pitchFamily="34" charset="0"/>
                <a:cs typeface="Tahoma" panose="020B0604030504040204" pitchFamily="34" charset="0"/>
              </a:rPr>
              <a:t>requires EU MSs and EU Commission to consider whether a foreign direct investment </a:t>
            </a:r>
            <a:r>
              <a:rPr lang="en-GB" sz="1400" b="1" i="1" dirty="0">
                <a:latin typeface="Tahoma" panose="020B0604030504040204" pitchFamily="34" charset="0"/>
                <a:ea typeface="Tahoma" panose="020B0604030504040204" pitchFamily="34" charset="0"/>
                <a:cs typeface="Tahoma" panose="020B0604030504040204" pitchFamily="34" charset="0"/>
              </a:rPr>
              <a:t>is likely to affect security or public order</a:t>
            </a:r>
            <a:r>
              <a:rPr lang="en-GB" sz="1400" dirty="0">
                <a:latin typeface="Tahoma" panose="020B0604030504040204" pitchFamily="34" charset="0"/>
                <a:ea typeface="Tahoma" panose="020B0604030504040204" pitchFamily="34" charset="0"/>
                <a:cs typeface="Tahoma" panose="020B0604030504040204" pitchFamily="34" charset="0"/>
              </a:rPr>
              <a:t>. </a:t>
            </a:r>
          </a:p>
          <a:p>
            <a:pPr algn="just">
              <a:buFont typeface="Wingdings" panose="05000000000000000000" pitchFamily="2" charset="2"/>
              <a:buChar char="v"/>
            </a:pPr>
            <a:r>
              <a:rPr lang="en-GB" sz="1400" dirty="0">
                <a:latin typeface="Tahoma" panose="020B0604030504040204" pitchFamily="34" charset="0"/>
                <a:ea typeface="Tahoma" panose="020B0604030504040204" pitchFamily="34" charset="0"/>
                <a:cs typeface="Tahoma" panose="020B0604030504040204" pitchFamily="34" charset="0"/>
              </a:rPr>
              <a:t>EU wide element of appraisal </a:t>
            </a:r>
          </a:p>
          <a:p>
            <a:pPr algn="just">
              <a:buFont typeface="Wingdings" panose="05000000000000000000" pitchFamily="2" charset="2"/>
              <a:buChar char="v"/>
            </a:pPr>
            <a:r>
              <a:rPr lang="en-GB" sz="1400" dirty="0">
                <a:latin typeface="Tahoma" panose="020B0604030504040204" pitchFamily="34" charset="0"/>
                <a:ea typeface="Tahoma" panose="020B0604030504040204" pitchFamily="34" charset="0"/>
                <a:cs typeface="Tahoma" panose="020B0604030504040204" pitchFamily="34" charset="0"/>
              </a:rPr>
              <a:t>Lack of Uniform Application of Concepts of ‘Security’ and ‘Public Policy’ across EU MSs – see </a:t>
            </a:r>
            <a:r>
              <a:rPr lang="en-GB" sz="1400" b="1" i="1" dirty="0">
                <a:latin typeface="Tahoma" panose="020B0604030504040204" pitchFamily="34" charset="0"/>
                <a:ea typeface="Tahoma" panose="020B0604030504040204" pitchFamily="34" charset="0"/>
                <a:cs typeface="Tahoma" panose="020B0604030504040204" pitchFamily="34" charset="0"/>
              </a:rPr>
              <a:t>Nicole Koenig, ‘The EU’s strategic compass for security and defence: Just another paper?’, Policy Paper, </a:t>
            </a:r>
            <a:r>
              <a:rPr lang="en-GB" sz="1400" b="1" i="1" dirty="0" err="1">
                <a:latin typeface="Tahoma" panose="020B0604030504040204" pitchFamily="34" charset="0"/>
                <a:ea typeface="Tahoma" panose="020B0604030504040204" pitchFamily="34" charset="0"/>
                <a:cs typeface="Tahoma" panose="020B0604030504040204" pitchFamily="34" charset="0"/>
              </a:rPr>
              <a:t>Hertie</a:t>
            </a:r>
            <a:r>
              <a:rPr lang="en-GB" sz="1400" b="1" i="1" dirty="0">
                <a:latin typeface="Tahoma" panose="020B0604030504040204" pitchFamily="34" charset="0"/>
                <a:ea typeface="Tahoma" panose="020B0604030504040204" pitchFamily="34" charset="0"/>
                <a:cs typeface="Tahoma" panose="020B0604030504040204" pitchFamily="34" charset="0"/>
              </a:rPr>
              <a:t> School, Jacques </a:t>
            </a:r>
            <a:r>
              <a:rPr lang="en-GB" sz="1400" b="1" i="1" dirty="0" err="1">
                <a:latin typeface="Tahoma" panose="020B0604030504040204" pitchFamily="34" charset="0"/>
                <a:ea typeface="Tahoma" panose="020B0604030504040204" pitchFamily="34" charset="0"/>
                <a:cs typeface="Tahoma" panose="020B0604030504040204" pitchFamily="34" charset="0"/>
              </a:rPr>
              <a:t>Delors</a:t>
            </a:r>
            <a:r>
              <a:rPr lang="en-GB" sz="1400" b="1" i="1" dirty="0">
                <a:latin typeface="Tahoma" panose="020B0604030504040204" pitchFamily="34" charset="0"/>
                <a:ea typeface="Tahoma" panose="020B0604030504040204" pitchFamily="34" charset="0"/>
                <a:cs typeface="Tahoma" panose="020B0604030504040204" pitchFamily="34" charset="0"/>
              </a:rPr>
              <a:t> Centre, 10 July 2020</a:t>
            </a:r>
            <a:endParaRPr lang="en-GB" sz="1400" dirty="0">
              <a:latin typeface="Tahoma" panose="020B0604030504040204" pitchFamily="34" charset="0"/>
              <a:ea typeface="Tahoma" panose="020B0604030504040204" pitchFamily="34" charset="0"/>
              <a:cs typeface="Tahoma" panose="020B0604030504040204" pitchFamily="34" charset="0"/>
            </a:endParaRPr>
          </a:p>
          <a:p>
            <a:pPr algn="just">
              <a:buFont typeface="Wingdings" panose="05000000000000000000" pitchFamily="2" charset="2"/>
              <a:buChar char="v"/>
            </a:pPr>
            <a:r>
              <a:rPr lang="en-GB" sz="1400" dirty="0">
                <a:latin typeface="Tahoma" panose="020B0604030504040204" pitchFamily="34" charset="0"/>
                <a:ea typeface="Tahoma" panose="020B0604030504040204" pitchFamily="34" charset="0"/>
                <a:cs typeface="Tahoma" panose="020B0604030504040204" pitchFamily="34" charset="0"/>
              </a:rPr>
              <a:t>Interoperability with </a:t>
            </a:r>
            <a:r>
              <a:rPr lang="en-GB" sz="1400" b="1" dirty="0">
                <a:latin typeface="Tahoma" panose="020B0604030504040204" pitchFamily="34" charset="0"/>
                <a:ea typeface="Tahoma" panose="020B0604030504040204" pitchFamily="34" charset="0"/>
                <a:cs typeface="Tahoma" panose="020B0604030504040204" pitchFamily="34" charset="0"/>
              </a:rPr>
              <a:t>Article 6.1 EU FDIS Regulation </a:t>
            </a:r>
            <a:r>
              <a:rPr lang="en-GB" sz="1400" dirty="0">
                <a:latin typeface="Tahoma" panose="020B0604030504040204" pitchFamily="34" charset="0"/>
                <a:ea typeface="Tahoma" panose="020B0604030504040204" pitchFamily="34" charset="0"/>
                <a:cs typeface="Tahoma" panose="020B0604030504040204" pitchFamily="34" charset="0"/>
              </a:rPr>
              <a:t>Co-operation Mechanism and Reporting requirement </a:t>
            </a:r>
          </a:p>
          <a:p>
            <a:pPr algn="just">
              <a:buFont typeface="Wingdings" panose="05000000000000000000" pitchFamily="2" charset="2"/>
              <a:buChar char="v"/>
            </a:pPr>
            <a:r>
              <a:rPr lang="en-GB" sz="1400" dirty="0">
                <a:latin typeface="Tahoma" panose="020B0604030504040204" pitchFamily="34" charset="0"/>
                <a:ea typeface="Tahoma" panose="020B0604030504040204" pitchFamily="34" charset="0"/>
                <a:cs typeface="Tahoma" panose="020B0604030504040204" pitchFamily="34" charset="0"/>
              </a:rPr>
              <a:t>Issuance of EU Commission Opinion (</a:t>
            </a:r>
            <a:r>
              <a:rPr lang="en-GB" sz="1400" b="1" dirty="0">
                <a:latin typeface="Tahoma" panose="020B0604030504040204" pitchFamily="34" charset="0"/>
                <a:ea typeface="Tahoma" panose="020B0604030504040204" pitchFamily="34" charset="0"/>
                <a:cs typeface="Tahoma" panose="020B0604030504040204" pitchFamily="34" charset="0"/>
              </a:rPr>
              <a:t>Article 6.3</a:t>
            </a:r>
            <a:r>
              <a:rPr lang="en-GB" sz="1400" dirty="0">
                <a:latin typeface="Tahoma" panose="020B0604030504040204" pitchFamily="34" charset="0"/>
                <a:ea typeface="Tahoma" panose="020B0604030504040204" pitchFamily="34" charset="0"/>
                <a:cs typeface="Tahoma" panose="020B0604030504040204" pitchFamily="34" charset="0"/>
              </a:rPr>
              <a:t>) and EU MSs Comments (</a:t>
            </a:r>
            <a:r>
              <a:rPr lang="en-GB" sz="1400" b="1" dirty="0">
                <a:latin typeface="Tahoma" panose="020B0604030504040204" pitchFamily="34" charset="0"/>
                <a:ea typeface="Tahoma" panose="020B0604030504040204" pitchFamily="34" charset="0"/>
                <a:cs typeface="Tahoma" panose="020B0604030504040204" pitchFamily="34" charset="0"/>
              </a:rPr>
              <a:t>Articles 6.6 </a:t>
            </a:r>
            <a:r>
              <a:rPr lang="en-GB" sz="1400" dirty="0">
                <a:latin typeface="Tahoma" panose="020B0604030504040204" pitchFamily="34" charset="0"/>
                <a:ea typeface="Tahoma" panose="020B0604030504040204" pitchFamily="34" charset="0"/>
                <a:cs typeface="Tahoma" panose="020B0604030504040204" pitchFamily="34" charset="0"/>
              </a:rPr>
              <a:t>and </a:t>
            </a:r>
            <a:r>
              <a:rPr lang="en-GB" sz="1400" b="1" dirty="0">
                <a:latin typeface="Tahoma" panose="020B0604030504040204" pitchFamily="34" charset="0"/>
                <a:ea typeface="Tahoma" panose="020B0604030504040204" pitchFamily="34" charset="0"/>
                <a:cs typeface="Tahoma" panose="020B0604030504040204" pitchFamily="34" charset="0"/>
              </a:rPr>
              <a:t>6.7</a:t>
            </a:r>
            <a:r>
              <a:rPr lang="en-GB" sz="1400" dirty="0">
                <a:latin typeface="Tahoma" panose="020B0604030504040204" pitchFamily="34" charset="0"/>
                <a:ea typeface="Tahoma" panose="020B0604030504040204" pitchFamily="34" charset="0"/>
                <a:cs typeface="Tahoma" panose="020B0604030504040204" pitchFamily="34" charset="0"/>
              </a:rPr>
              <a:t>) </a:t>
            </a:r>
          </a:p>
          <a:p>
            <a:pPr algn="just">
              <a:buFont typeface="Wingdings" panose="05000000000000000000" pitchFamily="2" charset="2"/>
              <a:buChar char="v"/>
            </a:pPr>
            <a:r>
              <a:rPr lang="en-GB" sz="1400" dirty="0">
                <a:latin typeface="Tahoma" panose="020B0604030504040204" pitchFamily="34" charset="0"/>
                <a:ea typeface="Tahoma" panose="020B0604030504040204" pitchFamily="34" charset="0"/>
                <a:cs typeface="Tahoma" panose="020B0604030504040204" pitchFamily="34" charset="0"/>
              </a:rPr>
              <a:t>Interaction with Rule of Law </a:t>
            </a:r>
            <a:r>
              <a:rPr lang="en-GB" sz="1400" b="1" dirty="0">
                <a:latin typeface="Tahoma" panose="020B0604030504040204" pitchFamily="34" charset="0"/>
                <a:ea typeface="Tahoma" panose="020B0604030504040204" pitchFamily="34" charset="0"/>
                <a:cs typeface="Tahoma" panose="020B0604030504040204" pitchFamily="34" charset="0"/>
              </a:rPr>
              <a:t>Article 7 TEU </a:t>
            </a:r>
            <a:r>
              <a:rPr lang="en-GB" sz="1400" dirty="0">
                <a:latin typeface="Tahoma" panose="020B0604030504040204" pitchFamily="34" charset="0"/>
                <a:ea typeface="Tahoma" panose="020B0604030504040204" pitchFamily="34" charset="0"/>
                <a:cs typeface="Tahoma" panose="020B0604030504040204" pitchFamily="34" charset="0"/>
              </a:rPr>
              <a:t>Legal Proceedings against an EU Member State – see </a:t>
            </a:r>
            <a:r>
              <a:rPr lang="en-GB" sz="1400" b="1" i="1" dirty="0">
                <a:latin typeface="Tahoma" panose="020B0604030504040204" pitchFamily="34" charset="0"/>
                <a:ea typeface="Tahoma" panose="020B0604030504040204" pitchFamily="34" charset="0"/>
                <a:cs typeface="Tahoma" panose="020B0604030504040204" pitchFamily="34" charset="0"/>
              </a:rPr>
              <a:t>Schill, S. W. (2019). The European Union’s Foreign Direct Investment Screening Paradox: Tightening Inward Investment Control to Further External Investment Liberalization. Legal Issues of Economic Integration, 46(2), 105-128</a:t>
            </a:r>
            <a:endParaRPr lang="en-GB" sz="1400" dirty="0">
              <a:latin typeface="Tahoma" panose="020B0604030504040204" pitchFamily="34" charset="0"/>
              <a:ea typeface="Tahoma" panose="020B0604030504040204" pitchFamily="34" charset="0"/>
              <a:cs typeface="Tahoma" panose="020B0604030504040204" pitchFamily="34" charset="0"/>
            </a:endParaRPr>
          </a:p>
          <a:p>
            <a:pPr algn="just">
              <a:buFont typeface="Wingdings" panose="05000000000000000000" pitchFamily="2" charset="2"/>
              <a:buChar char="v"/>
            </a:pPr>
            <a:r>
              <a:rPr lang="en-GB" sz="1400" dirty="0">
                <a:latin typeface="Tahoma" panose="020B0604030504040204" pitchFamily="34" charset="0"/>
                <a:ea typeface="Tahoma" panose="020B0604030504040204" pitchFamily="34" charset="0"/>
                <a:cs typeface="Tahoma" panose="020B0604030504040204" pitchFamily="34" charset="0"/>
              </a:rPr>
              <a:t>National Parliament of another MS could urge EU Commission via the adoption of a Resolution to initiate Rule of Law proceedings (see to that effect, by way of analogy, the relevant Resolution of the Lower House of the Dutch Parliament dated 1</a:t>
            </a:r>
            <a:r>
              <a:rPr lang="en-GB" sz="1400" baseline="30000" dirty="0">
                <a:latin typeface="Tahoma" panose="020B0604030504040204" pitchFamily="34" charset="0"/>
                <a:ea typeface="Tahoma" panose="020B0604030504040204" pitchFamily="34" charset="0"/>
                <a:cs typeface="Tahoma" panose="020B0604030504040204" pitchFamily="34" charset="0"/>
              </a:rPr>
              <a:t>st</a:t>
            </a:r>
            <a:r>
              <a:rPr lang="en-GB" sz="1400" dirty="0">
                <a:latin typeface="Tahoma" panose="020B0604030504040204" pitchFamily="34" charset="0"/>
                <a:ea typeface="Tahoma" panose="020B0604030504040204" pitchFamily="34" charset="0"/>
                <a:cs typeface="Tahoma" panose="020B0604030504040204" pitchFamily="34" charset="0"/>
              </a:rPr>
              <a:t> December 2020 obliging the Dutch Government to file a claim against Poland at CJEU for disrespecting the Rule of Law - </a:t>
            </a:r>
            <a:r>
              <a:rPr lang="en-GB" sz="1400" dirty="0">
                <a:latin typeface="Tahoma" panose="020B0604030504040204" pitchFamily="34" charset="0"/>
                <a:ea typeface="Tahoma" panose="020B0604030504040204" pitchFamily="34" charset="0"/>
                <a:cs typeface="Tahoma" panose="020B0604030504040204" pitchFamily="34" charset="0"/>
                <a:hlinkClick r:id="rId2"/>
              </a:rPr>
              <a:t>https://www.euractiv.com/section/politics/short_news/dutch-government-urged-to-sue-poland-in-top-eu-court-over-rule-of-law-debacle/</a:t>
            </a:r>
            <a:r>
              <a:rPr lang="en-GB" sz="1400" dirty="0">
                <a:latin typeface="Tahoma" panose="020B0604030504040204" pitchFamily="34" charset="0"/>
                <a:ea typeface="Tahoma" panose="020B0604030504040204" pitchFamily="34" charset="0"/>
                <a:cs typeface="Tahoma" panose="020B0604030504040204" pitchFamily="34" charset="0"/>
              </a:rPr>
              <a:t>)</a:t>
            </a:r>
          </a:p>
          <a:p>
            <a:pPr marL="0" indent="0" algn="just">
              <a:buNone/>
            </a:pPr>
            <a:endParaRPr lang="en-GB" sz="1400" b="1" dirty="0">
              <a:latin typeface="Tahoma" panose="020B0604030504040204" pitchFamily="34" charset="0"/>
              <a:ea typeface="Tahoma" panose="020B0604030504040204" pitchFamily="34" charset="0"/>
              <a:cs typeface="Tahoma" panose="020B0604030504040204" pitchFamily="34" charset="0"/>
            </a:endParaRPr>
          </a:p>
          <a:p>
            <a:pPr marL="0" indent="0" algn="just">
              <a:buNone/>
            </a:pPr>
            <a:endParaRPr lang="en-GB" sz="1400" b="1" dirty="0">
              <a:latin typeface="Tahoma" panose="020B0604030504040204" pitchFamily="34" charset="0"/>
              <a:ea typeface="Tahoma" panose="020B0604030504040204" pitchFamily="34" charset="0"/>
              <a:cs typeface="Tahoma" panose="020B0604030504040204" pitchFamily="34" charset="0"/>
            </a:endParaRPr>
          </a:p>
        </p:txBody>
      </p:sp>
      <p:sp>
        <p:nvSpPr>
          <p:cNvPr id="3" name="Rectangle 9"/>
          <p:cNvSpPr/>
          <p:nvPr/>
        </p:nvSpPr>
        <p:spPr>
          <a:xfrm>
            <a:off x="5914146" y="4716164"/>
            <a:ext cx="1791385" cy="111374"/>
          </a:xfrm>
          <a:prstGeom prst="rect">
            <a:avLst/>
          </a:prstGeom>
          <a:noFill/>
          <a:ln w="12701" cap="flat">
            <a:solidFill>
              <a:srgbClr val="FFFFFF"/>
            </a:solidFill>
            <a:prstDash val="solid"/>
            <a:miter/>
          </a:ln>
        </p:spPr>
        <p:txBody>
          <a:bodyPr vert="horz" wrap="square" lIns="51435" tIns="25718" rIns="51435" bIns="25718" anchor="ctr" anchorCtr="1" compatLnSpc="1">
            <a:noAutofit/>
          </a:bodyPr>
          <a:lstStyle/>
          <a:p>
            <a:pPr algn="ctr" defTabSz="342900">
              <a:defRPr sz="1800" b="0" i="0" u="none" strike="noStrike" kern="0" cap="none" spc="0" baseline="0">
                <a:solidFill>
                  <a:srgbClr val="000000"/>
                </a:solidFill>
                <a:uFillTx/>
              </a:defRPr>
            </a:pPr>
            <a:r>
              <a:rPr lang="en-GB" sz="600">
                <a:solidFill>
                  <a:srgbClr val="595959"/>
                </a:solidFill>
                <a:latin typeface="Tahoma" pitchFamily="34"/>
                <a:ea typeface="Tahoma" pitchFamily="34"/>
                <a:cs typeface="Tahoma" pitchFamily="34"/>
              </a:rPr>
              <a:t>www.papaphilippou.eu </a:t>
            </a:r>
            <a:r>
              <a:rPr lang="el-GR" sz="600">
                <a:solidFill>
                  <a:srgbClr val="C00000"/>
                </a:solidFill>
                <a:latin typeface="Tahoma" pitchFamily="34"/>
                <a:ea typeface="Tahoma" pitchFamily="34"/>
                <a:cs typeface="Tahoma" pitchFamily="34"/>
              </a:rPr>
              <a:t>|</a:t>
            </a:r>
            <a:r>
              <a:rPr lang="en-GB" sz="600">
                <a:solidFill>
                  <a:srgbClr val="C00000"/>
                </a:solidFill>
                <a:latin typeface="Tahoma" pitchFamily="34"/>
                <a:ea typeface="Tahoma" pitchFamily="34"/>
                <a:cs typeface="Tahoma" pitchFamily="34"/>
              </a:rPr>
              <a:t> </a:t>
            </a:r>
            <a:r>
              <a:rPr lang="en-GB" sz="600">
                <a:solidFill>
                  <a:srgbClr val="595959"/>
                </a:solidFill>
                <a:latin typeface="Tahoma" pitchFamily="34"/>
                <a:ea typeface="Tahoma" pitchFamily="34"/>
                <a:cs typeface="Tahoma" pitchFamily="34"/>
              </a:rPr>
              <a:t>info@papaphilippou.eu</a:t>
            </a:r>
          </a:p>
        </p:txBody>
      </p:sp>
      <p:pic>
        <p:nvPicPr>
          <p:cNvPr id="4" name="Picture 10" descr="ANDREAS I: • IOANNOU+SOUGLIDES: • LP&amp;CO:6 POST 50 YEARS STATIONERY:assets:FOOTER ENG PAPAPHILIPPOU 2014.jpg"/>
          <p:cNvPicPr>
            <a:picLocks noChangeAspect="1"/>
          </p:cNvPicPr>
          <p:nvPr/>
        </p:nvPicPr>
        <p:blipFill>
          <a:blip r:embed="rId3"/>
          <a:srcRect l="9188" t="66724" r="49099" b="20362"/>
          <a:stretch>
            <a:fillRect/>
          </a:stretch>
        </p:blipFill>
        <p:spPr>
          <a:xfrm>
            <a:off x="1447139" y="4709368"/>
            <a:ext cx="1720233" cy="138566"/>
          </a:xfrm>
          <a:prstGeom prst="rect">
            <a:avLst/>
          </a:prstGeom>
          <a:noFill/>
          <a:ln cap="flat">
            <a:noFill/>
          </a:ln>
        </p:spPr>
      </p:pic>
      <p:cxnSp>
        <p:nvCxnSpPr>
          <p:cNvPr id="5" name="Straight Connector 11"/>
          <p:cNvCxnSpPr/>
          <p:nvPr/>
        </p:nvCxnSpPr>
        <p:spPr>
          <a:xfrm flipV="1">
            <a:off x="1447140" y="4702571"/>
            <a:ext cx="6190085" cy="13593"/>
          </a:xfrm>
          <a:prstGeom prst="straightConnector1">
            <a:avLst/>
          </a:prstGeom>
          <a:noFill/>
          <a:ln w="19046" cap="flat">
            <a:solidFill>
              <a:srgbClr val="A6A6A6"/>
            </a:solidFill>
            <a:prstDash val="solid"/>
            <a:miter/>
          </a:ln>
        </p:spPr>
      </p:cxnSp>
      <p:pic>
        <p:nvPicPr>
          <p:cNvPr id="6" name="Picture 5"/>
          <p:cNvPicPr>
            <a:picLocks noChangeAspect="1"/>
          </p:cNvPicPr>
          <p:nvPr/>
        </p:nvPicPr>
        <p:blipFill>
          <a:blip r:embed="rId4"/>
          <a:srcRect l="17070" t="30817" r="2596" b="30971"/>
          <a:stretch>
            <a:fillRect/>
          </a:stretch>
        </p:blipFill>
        <p:spPr>
          <a:xfrm>
            <a:off x="5597243" y="194876"/>
            <a:ext cx="2179218" cy="460206"/>
          </a:xfrm>
          <a:prstGeom prst="rect">
            <a:avLst/>
          </a:prstGeom>
          <a:noFill/>
          <a:ln cap="flat">
            <a:noFill/>
          </a:ln>
        </p:spPr>
      </p:pic>
      <p:sp>
        <p:nvSpPr>
          <p:cNvPr id="8" name="Title 1"/>
          <p:cNvSpPr txBox="1"/>
          <p:nvPr/>
        </p:nvSpPr>
        <p:spPr>
          <a:xfrm>
            <a:off x="1445713" y="985350"/>
            <a:ext cx="6382106" cy="514350"/>
          </a:xfrm>
          <a:prstGeom prst="rect">
            <a:avLst/>
          </a:prstGeom>
          <a:noFill/>
          <a:ln cap="flat">
            <a:noFill/>
          </a:ln>
        </p:spPr>
        <p:txBody>
          <a:bodyPr vert="horz" wrap="square" lIns="68580" tIns="34290" rIns="68580" bIns="34290" anchor="ctr" anchorCtr="0" compatLnSpc="1">
            <a:noAutofit/>
          </a:bodyPr>
          <a:lstStyle/>
          <a:p>
            <a:r>
              <a:rPr lang="en-US" sz="1500" b="1" dirty="0">
                <a:solidFill>
                  <a:srgbClr val="C00000"/>
                </a:solidFill>
                <a:latin typeface="Tahoma" panose="020B0604030504040204" pitchFamily="34" charset="0"/>
                <a:ea typeface="Tahoma" panose="020B0604030504040204" pitchFamily="34" charset="0"/>
                <a:cs typeface="Tahoma" panose="020B0604030504040204" pitchFamily="34" charset="0"/>
              </a:rPr>
              <a:t>‘Security’ and ‘Public Policy’ Concepts </a:t>
            </a:r>
          </a:p>
          <a:p>
            <a:endParaRPr lang="en-US" sz="800" u="sng"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
        <p:nvSpPr>
          <p:cNvPr id="9" name="Slide Number Placeholder 8">
            <a:extLst>
              <a:ext uri="{FF2B5EF4-FFF2-40B4-BE49-F238E27FC236}">
                <a16:creationId xmlns:a16="http://schemas.microsoft.com/office/drawing/2014/main" id="{C6566889-4DC4-4626-A3E7-4150B65C733F}"/>
              </a:ext>
            </a:extLst>
          </p:cNvPr>
          <p:cNvSpPr>
            <a:spLocks noGrp="1"/>
          </p:cNvSpPr>
          <p:nvPr>
            <p:ph type="sldNum" sz="quarter" idx="12"/>
          </p:nvPr>
        </p:nvSpPr>
        <p:spPr/>
        <p:txBody>
          <a:bodyPr/>
          <a:lstStyle/>
          <a:p>
            <a:pPr lvl="0"/>
            <a:fld id="{EF9D7A1C-0E73-4F0E-86CD-36B319B36D36}" type="slidenum">
              <a:rPr lang="hy-AM" smtClean="0"/>
              <a:t>5</a:t>
            </a:fld>
            <a:endParaRPr lang="hy-AM"/>
          </a:p>
        </p:txBody>
      </p:sp>
      <p:sp>
        <p:nvSpPr>
          <p:cNvPr id="10" name="TextBox 9"/>
          <p:cNvSpPr txBox="1"/>
          <p:nvPr/>
        </p:nvSpPr>
        <p:spPr>
          <a:xfrm>
            <a:off x="3232727" y="4709368"/>
            <a:ext cx="2681419" cy="230832"/>
          </a:xfrm>
          <a:prstGeom prst="rect">
            <a:avLst/>
          </a:prstGeom>
          <a:noFill/>
        </p:spPr>
        <p:txBody>
          <a:bodyPr wrap="square" rtlCol="0">
            <a:spAutoFit/>
          </a:bodyPr>
          <a:lstStyle/>
          <a:p>
            <a:pPr algn="ctr"/>
            <a:r>
              <a:rPr lang="en-US" sz="900" dirty="0"/>
              <a:t>INFORMATION PURPOSES ONLY</a:t>
            </a:r>
          </a:p>
        </p:txBody>
      </p:sp>
    </p:spTree>
    <p:extLst>
      <p:ext uri="{BB962C8B-B14F-4D97-AF65-F5344CB8AC3E}">
        <p14:creationId xmlns:p14="http://schemas.microsoft.com/office/powerpoint/2010/main" val="1725096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noGrp="1"/>
          </p:cNvSpPr>
          <p:nvPr>
            <p:ph sz="half" idx="1"/>
          </p:nvPr>
        </p:nvSpPr>
        <p:spPr>
          <a:xfrm>
            <a:off x="1452955" y="1488784"/>
            <a:ext cx="6635968" cy="2997023"/>
          </a:xfrm>
          <a:ln>
            <a:solidFill>
              <a:srgbClr val="C00000"/>
            </a:solidFill>
          </a:ln>
        </p:spPr>
        <p:txBody>
          <a:bodyPr>
            <a:normAutofit fontScale="70000" lnSpcReduction="20000"/>
          </a:bodyPr>
          <a:lstStyle/>
          <a:p>
            <a:pPr algn="just">
              <a:lnSpc>
                <a:spcPct val="120000"/>
              </a:lnSpc>
              <a:buFont typeface="Wingdings" panose="05000000000000000000" pitchFamily="2" charset="2"/>
              <a:buChar char="v"/>
            </a:pPr>
            <a:r>
              <a:rPr lang="en-GB" sz="1400" b="1" dirty="0">
                <a:latin typeface="Tahoma" panose="020B0604030504040204" pitchFamily="34" charset="0"/>
                <a:ea typeface="Tahoma" panose="020B0604030504040204" pitchFamily="34" charset="0"/>
                <a:cs typeface="Tahoma" panose="020B0604030504040204" pitchFamily="34" charset="0"/>
              </a:rPr>
              <a:t>Article 4.1 EU FDIS </a:t>
            </a:r>
            <a:r>
              <a:rPr lang="en-GB" sz="1400" dirty="0">
                <a:latin typeface="Tahoma" panose="020B0604030504040204" pitchFamily="34" charset="0"/>
                <a:ea typeface="Tahoma" panose="020B0604030504040204" pitchFamily="34" charset="0"/>
                <a:cs typeface="Tahoma" panose="020B0604030504040204" pitchFamily="34" charset="0"/>
              </a:rPr>
              <a:t>Regulation provides </a:t>
            </a:r>
            <a:r>
              <a:rPr lang="en-GB" sz="1400" b="1" i="1" dirty="0">
                <a:latin typeface="Tahoma" panose="020B0604030504040204" pitchFamily="34" charset="0"/>
                <a:ea typeface="Tahoma" panose="020B0604030504040204" pitchFamily="34" charset="0"/>
                <a:cs typeface="Tahoma" panose="020B0604030504040204" pitchFamily="34" charset="0"/>
              </a:rPr>
              <a:t>indicative</a:t>
            </a:r>
            <a:r>
              <a:rPr lang="en-GB" sz="1400" dirty="0">
                <a:latin typeface="Tahoma" panose="020B0604030504040204" pitchFamily="34" charset="0"/>
                <a:ea typeface="Tahoma" panose="020B0604030504040204" pitchFamily="34" charset="0"/>
                <a:cs typeface="Tahoma" panose="020B0604030504040204" pitchFamily="34" charset="0"/>
              </a:rPr>
              <a:t> list of Investment Categories </a:t>
            </a:r>
          </a:p>
          <a:p>
            <a:pPr algn="just">
              <a:lnSpc>
                <a:spcPct val="120000"/>
              </a:lnSpc>
              <a:buFont typeface="Wingdings" panose="05000000000000000000" pitchFamily="2" charset="2"/>
              <a:buChar char="v"/>
            </a:pPr>
            <a:r>
              <a:rPr lang="de-DE" sz="1400" dirty="0">
                <a:latin typeface="Tahoma" panose="020B0604030504040204" pitchFamily="34" charset="0"/>
                <a:ea typeface="Tahoma" panose="020B0604030504040204" pitchFamily="34" charset="0"/>
                <a:cs typeface="Tahoma" panose="020B0604030504040204" pitchFamily="34" charset="0"/>
              </a:rPr>
              <a:t>German Federal Ministry of Economics and Energy (Bundesministerium für Wirtschaft und Energie, </a:t>
            </a:r>
            <a:r>
              <a:rPr lang="de-DE" sz="1400" dirty="0" err="1">
                <a:latin typeface="Tahoma" panose="020B0604030504040204" pitchFamily="34" charset="0"/>
                <a:ea typeface="Tahoma" panose="020B0604030504040204" pitchFamily="34" charset="0"/>
                <a:cs typeface="Tahoma" panose="020B0604030504040204" pitchFamily="34" charset="0"/>
              </a:rPr>
              <a:t>BMWi</a:t>
            </a:r>
            <a:r>
              <a:rPr lang="de-DE" sz="1400" dirty="0">
                <a:latin typeface="Tahoma" panose="020B0604030504040204" pitchFamily="34" charset="0"/>
                <a:ea typeface="Tahoma" panose="020B0604030504040204" pitchFamily="34" charset="0"/>
                <a:cs typeface="Tahoma" panose="020B0604030504040204" pitchFamily="34" charset="0"/>
              </a:rPr>
              <a:t>) </a:t>
            </a:r>
            <a:r>
              <a:rPr lang="en-GB" sz="1400" dirty="0">
                <a:latin typeface="Tahoma" panose="020B0604030504040204" pitchFamily="34" charset="0"/>
                <a:ea typeface="Tahoma" panose="020B0604030504040204" pitchFamily="34" charset="0"/>
                <a:cs typeface="Tahoma" panose="020B0604030504040204" pitchFamily="34" charset="0"/>
              </a:rPr>
              <a:t>can proceed with screening of any economic sector taking into account the intended acquisition of at least 10 % or 25 % of the voting rights, with mandatory notification being applicable only in relation to specified sectors. </a:t>
            </a:r>
          </a:p>
          <a:p>
            <a:pPr algn="just">
              <a:lnSpc>
                <a:spcPct val="120000"/>
              </a:lnSpc>
              <a:buFont typeface="Wingdings" panose="05000000000000000000" pitchFamily="2" charset="2"/>
              <a:buChar char="v"/>
            </a:pPr>
            <a:r>
              <a:rPr lang="en-GB" sz="1400" dirty="0">
                <a:latin typeface="Tahoma" panose="020B0604030504040204" pitchFamily="34" charset="0"/>
                <a:ea typeface="Tahoma" panose="020B0604030504040204" pitchFamily="34" charset="0"/>
                <a:cs typeface="Tahoma" panose="020B0604030504040204" pitchFamily="34" charset="0"/>
              </a:rPr>
              <a:t>French Ministry of Economy and Finance (Treasury Directorate General) FDI Screening Unit reviews intended investment by any natural person and/or legal person with a ‘foreign element’ with a 25% shares and/or voting rights threshold in an asset or a line of business which carry out specified activities such as defence, energy, transport, health, electronic communications, critical technologies, etc. </a:t>
            </a:r>
          </a:p>
          <a:p>
            <a:pPr algn="just">
              <a:lnSpc>
                <a:spcPct val="120000"/>
              </a:lnSpc>
              <a:buFont typeface="Wingdings" panose="05000000000000000000" pitchFamily="2" charset="2"/>
              <a:buChar char="v"/>
            </a:pPr>
            <a:r>
              <a:rPr lang="en-GB" sz="1400" dirty="0">
                <a:latin typeface="Tahoma" panose="020B0604030504040204" pitchFamily="34" charset="0"/>
                <a:ea typeface="Tahoma" panose="020B0604030504040204" pitchFamily="34" charset="0"/>
                <a:cs typeface="Tahoma" panose="020B0604030504040204" pitchFamily="34" charset="0"/>
              </a:rPr>
              <a:t>Land and Real Estate Intended Acquisition Review mandatory </a:t>
            </a:r>
            <a:r>
              <a:rPr lang="en-GB" sz="1400" i="1" dirty="0">
                <a:latin typeface="Tahoma" panose="020B0604030504040204" pitchFamily="34" charset="0"/>
                <a:ea typeface="Tahoma" panose="020B0604030504040204" pitchFamily="34" charset="0"/>
                <a:cs typeface="Tahoma" panose="020B0604030504040204" pitchFamily="34" charset="0"/>
              </a:rPr>
              <a:t>only</a:t>
            </a:r>
            <a:r>
              <a:rPr lang="en-GB" sz="1400" dirty="0">
                <a:latin typeface="Tahoma" panose="020B0604030504040204" pitchFamily="34" charset="0"/>
                <a:ea typeface="Tahoma" panose="020B0604030504040204" pitchFamily="34" charset="0"/>
                <a:cs typeface="Tahoma" panose="020B0604030504040204" pitchFamily="34" charset="0"/>
              </a:rPr>
              <a:t> when related to critical infrastructure, whether physical or virtual, including energy, transport, water, health, communications, media, data processing or storage, aerospace, defence, electoral or financial infrastructure, and sensitive facilities – see Article 4.1(a)</a:t>
            </a:r>
          </a:p>
          <a:p>
            <a:pPr algn="just">
              <a:lnSpc>
                <a:spcPct val="120000"/>
              </a:lnSpc>
              <a:buFont typeface="Wingdings" panose="05000000000000000000" pitchFamily="2" charset="2"/>
              <a:buChar char="v"/>
            </a:pPr>
            <a:r>
              <a:rPr lang="en-GB" sz="1400" dirty="0">
                <a:latin typeface="Tahoma" panose="020B0604030504040204" pitchFamily="34" charset="0"/>
                <a:ea typeface="Tahoma" panose="020B0604030504040204" pitchFamily="34" charset="0"/>
                <a:cs typeface="Tahoma" panose="020B0604030504040204" pitchFamily="34" charset="0"/>
              </a:rPr>
              <a:t>Potential Introduction of Voluntary Disclosure Provision encouraging potential investors to submit a Notification even if a transaction does not involve a listed sector, but may still have a security or public order element </a:t>
            </a:r>
            <a:r>
              <a:rPr lang="en-GB" sz="1400" i="1" dirty="0">
                <a:latin typeface="Tahoma" panose="020B0604030504040204" pitchFamily="34" charset="0"/>
                <a:ea typeface="Tahoma" panose="020B0604030504040204" pitchFamily="34" charset="0"/>
                <a:cs typeface="Tahoma" panose="020B0604030504040204" pitchFamily="34" charset="0"/>
              </a:rPr>
              <a:t>e.g. section 18 of the UK National Security and Investment Bill, </a:t>
            </a:r>
            <a:r>
              <a:rPr lang="en-GB" sz="1400" dirty="0">
                <a:latin typeface="Tahoma" panose="020B0604030504040204" pitchFamily="34" charset="0"/>
                <a:ea typeface="Tahoma" panose="020B0604030504040204" pitchFamily="34" charset="0"/>
                <a:cs typeface="Tahoma" panose="020B0604030504040204" pitchFamily="34" charset="0"/>
              </a:rPr>
              <a:t>accessible at </a:t>
            </a:r>
            <a:r>
              <a:rPr lang="en-GB" sz="1400" dirty="0">
                <a:latin typeface="Tahoma" panose="020B0604030504040204" pitchFamily="34" charset="0"/>
                <a:ea typeface="Tahoma" panose="020B0604030504040204" pitchFamily="34" charset="0"/>
                <a:cs typeface="Tahoma" panose="020B0604030504040204" pitchFamily="34" charset="0"/>
                <a:hlinkClick r:id="rId2"/>
              </a:rPr>
              <a:t>https://publications.parliament.uk/pa/bills/cbill/58-01/0210/20210.pdf</a:t>
            </a:r>
            <a:r>
              <a:rPr lang="en-GB" sz="1400" dirty="0">
                <a:latin typeface="Tahoma" panose="020B0604030504040204" pitchFamily="34" charset="0"/>
                <a:ea typeface="Tahoma" panose="020B0604030504040204" pitchFamily="34" charset="0"/>
                <a:cs typeface="Tahoma" panose="020B0604030504040204" pitchFamily="34" charset="0"/>
              </a:rPr>
              <a:t> </a:t>
            </a:r>
          </a:p>
        </p:txBody>
      </p:sp>
      <p:sp>
        <p:nvSpPr>
          <p:cNvPr id="3" name="Rectangle 9"/>
          <p:cNvSpPr/>
          <p:nvPr/>
        </p:nvSpPr>
        <p:spPr>
          <a:xfrm>
            <a:off x="5914146" y="4716164"/>
            <a:ext cx="1791385" cy="111374"/>
          </a:xfrm>
          <a:prstGeom prst="rect">
            <a:avLst/>
          </a:prstGeom>
          <a:noFill/>
          <a:ln w="12701" cap="flat">
            <a:solidFill>
              <a:srgbClr val="FFFFFF"/>
            </a:solidFill>
            <a:prstDash val="solid"/>
            <a:miter/>
          </a:ln>
        </p:spPr>
        <p:txBody>
          <a:bodyPr vert="horz" wrap="square" lIns="51435" tIns="25718" rIns="51435" bIns="25718" anchor="ctr" anchorCtr="1" compatLnSpc="1">
            <a:noAutofit/>
          </a:bodyPr>
          <a:lstStyle/>
          <a:p>
            <a:pPr algn="ctr" defTabSz="342900">
              <a:defRPr sz="1800" b="0" i="0" u="none" strike="noStrike" kern="0" cap="none" spc="0" baseline="0">
                <a:solidFill>
                  <a:srgbClr val="000000"/>
                </a:solidFill>
                <a:uFillTx/>
              </a:defRPr>
            </a:pPr>
            <a:r>
              <a:rPr lang="en-GB" sz="600">
                <a:solidFill>
                  <a:srgbClr val="595959"/>
                </a:solidFill>
                <a:latin typeface="Tahoma" pitchFamily="34"/>
                <a:ea typeface="Tahoma" pitchFamily="34"/>
                <a:cs typeface="Tahoma" pitchFamily="34"/>
              </a:rPr>
              <a:t>www.papaphilippou.eu </a:t>
            </a:r>
            <a:r>
              <a:rPr lang="el-GR" sz="600">
                <a:solidFill>
                  <a:srgbClr val="C00000"/>
                </a:solidFill>
                <a:latin typeface="Tahoma" pitchFamily="34"/>
                <a:ea typeface="Tahoma" pitchFamily="34"/>
                <a:cs typeface="Tahoma" pitchFamily="34"/>
              </a:rPr>
              <a:t>|</a:t>
            </a:r>
            <a:r>
              <a:rPr lang="en-GB" sz="600">
                <a:solidFill>
                  <a:srgbClr val="C00000"/>
                </a:solidFill>
                <a:latin typeface="Tahoma" pitchFamily="34"/>
                <a:ea typeface="Tahoma" pitchFamily="34"/>
                <a:cs typeface="Tahoma" pitchFamily="34"/>
              </a:rPr>
              <a:t> </a:t>
            </a:r>
            <a:r>
              <a:rPr lang="en-GB" sz="600">
                <a:solidFill>
                  <a:srgbClr val="595959"/>
                </a:solidFill>
                <a:latin typeface="Tahoma" pitchFamily="34"/>
                <a:ea typeface="Tahoma" pitchFamily="34"/>
                <a:cs typeface="Tahoma" pitchFamily="34"/>
              </a:rPr>
              <a:t>info@papaphilippou.eu</a:t>
            </a:r>
          </a:p>
        </p:txBody>
      </p:sp>
      <p:pic>
        <p:nvPicPr>
          <p:cNvPr id="4" name="Picture 10" descr="ANDREAS I: • IOANNOU+SOUGLIDES: • LP&amp;CO:6 POST 50 YEARS STATIONERY:assets:FOOTER ENG PAPAPHILIPPOU 2014.jpg"/>
          <p:cNvPicPr>
            <a:picLocks noChangeAspect="1"/>
          </p:cNvPicPr>
          <p:nvPr/>
        </p:nvPicPr>
        <p:blipFill>
          <a:blip r:embed="rId3"/>
          <a:srcRect l="9188" t="66724" r="49099" b="20362"/>
          <a:stretch>
            <a:fillRect/>
          </a:stretch>
        </p:blipFill>
        <p:spPr>
          <a:xfrm>
            <a:off x="1447139" y="4709368"/>
            <a:ext cx="1720233" cy="138566"/>
          </a:xfrm>
          <a:prstGeom prst="rect">
            <a:avLst/>
          </a:prstGeom>
          <a:noFill/>
          <a:ln cap="flat">
            <a:noFill/>
          </a:ln>
        </p:spPr>
      </p:pic>
      <p:cxnSp>
        <p:nvCxnSpPr>
          <p:cNvPr id="5" name="Straight Connector 11"/>
          <p:cNvCxnSpPr/>
          <p:nvPr/>
        </p:nvCxnSpPr>
        <p:spPr>
          <a:xfrm flipV="1">
            <a:off x="1447140" y="4702571"/>
            <a:ext cx="6190085" cy="13593"/>
          </a:xfrm>
          <a:prstGeom prst="straightConnector1">
            <a:avLst/>
          </a:prstGeom>
          <a:noFill/>
          <a:ln w="19046" cap="flat">
            <a:solidFill>
              <a:srgbClr val="A6A6A6"/>
            </a:solidFill>
            <a:prstDash val="solid"/>
            <a:miter/>
          </a:ln>
        </p:spPr>
      </p:cxnSp>
      <p:pic>
        <p:nvPicPr>
          <p:cNvPr id="6" name="Picture 5"/>
          <p:cNvPicPr>
            <a:picLocks noChangeAspect="1"/>
          </p:cNvPicPr>
          <p:nvPr/>
        </p:nvPicPr>
        <p:blipFill>
          <a:blip r:embed="rId4"/>
          <a:srcRect l="17070" t="30817" r="2596" b="30971"/>
          <a:stretch>
            <a:fillRect/>
          </a:stretch>
        </p:blipFill>
        <p:spPr>
          <a:xfrm>
            <a:off x="5597243" y="194876"/>
            <a:ext cx="2179218" cy="460206"/>
          </a:xfrm>
          <a:prstGeom prst="rect">
            <a:avLst/>
          </a:prstGeom>
          <a:noFill/>
          <a:ln cap="flat">
            <a:noFill/>
          </a:ln>
        </p:spPr>
      </p:pic>
      <p:sp>
        <p:nvSpPr>
          <p:cNvPr id="8" name="Title 1"/>
          <p:cNvSpPr txBox="1"/>
          <p:nvPr/>
        </p:nvSpPr>
        <p:spPr>
          <a:xfrm>
            <a:off x="1445713" y="985350"/>
            <a:ext cx="6382106" cy="514350"/>
          </a:xfrm>
          <a:prstGeom prst="rect">
            <a:avLst/>
          </a:prstGeom>
          <a:noFill/>
          <a:ln cap="flat">
            <a:noFill/>
          </a:ln>
        </p:spPr>
        <p:txBody>
          <a:bodyPr vert="horz" wrap="square" lIns="68580" tIns="34290" rIns="68580" bIns="34290" anchor="ctr" anchorCtr="0" compatLnSpc="1">
            <a:noAutofit/>
          </a:bodyPr>
          <a:lstStyle/>
          <a:p>
            <a:r>
              <a:rPr lang="en-GB" sz="1500" b="1" dirty="0">
                <a:solidFill>
                  <a:srgbClr val="C00000"/>
                </a:solidFill>
                <a:latin typeface="Tahoma" panose="020B0604030504040204" pitchFamily="34" charset="0"/>
                <a:ea typeface="Tahoma" panose="020B0604030504040204" pitchFamily="34" charset="0"/>
                <a:cs typeface="Tahoma" panose="020B0604030504040204" pitchFamily="34" charset="0"/>
              </a:rPr>
              <a:t>Scope of Categories of Investment under Screening Obligation </a:t>
            </a:r>
          </a:p>
        </p:txBody>
      </p:sp>
      <p:sp>
        <p:nvSpPr>
          <p:cNvPr id="9" name="Slide Number Placeholder 8">
            <a:extLst>
              <a:ext uri="{FF2B5EF4-FFF2-40B4-BE49-F238E27FC236}">
                <a16:creationId xmlns:a16="http://schemas.microsoft.com/office/drawing/2014/main" id="{C6566889-4DC4-4626-A3E7-4150B65C733F}"/>
              </a:ext>
            </a:extLst>
          </p:cNvPr>
          <p:cNvSpPr>
            <a:spLocks noGrp="1"/>
          </p:cNvSpPr>
          <p:nvPr>
            <p:ph type="sldNum" sz="quarter" idx="12"/>
          </p:nvPr>
        </p:nvSpPr>
        <p:spPr/>
        <p:txBody>
          <a:bodyPr/>
          <a:lstStyle/>
          <a:p>
            <a:pPr lvl="0"/>
            <a:fld id="{EF9D7A1C-0E73-4F0E-86CD-36B319B36D36}" type="slidenum">
              <a:rPr lang="hy-AM" smtClean="0"/>
              <a:t>6</a:t>
            </a:fld>
            <a:endParaRPr lang="hy-AM"/>
          </a:p>
        </p:txBody>
      </p:sp>
      <p:sp>
        <p:nvSpPr>
          <p:cNvPr id="10" name="TextBox 9"/>
          <p:cNvSpPr txBox="1"/>
          <p:nvPr/>
        </p:nvSpPr>
        <p:spPr>
          <a:xfrm>
            <a:off x="3232727" y="4709368"/>
            <a:ext cx="2681419" cy="230832"/>
          </a:xfrm>
          <a:prstGeom prst="rect">
            <a:avLst/>
          </a:prstGeom>
          <a:noFill/>
        </p:spPr>
        <p:txBody>
          <a:bodyPr wrap="square" rtlCol="0">
            <a:spAutoFit/>
          </a:bodyPr>
          <a:lstStyle/>
          <a:p>
            <a:pPr algn="ctr"/>
            <a:r>
              <a:rPr lang="en-US" sz="900" dirty="0"/>
              <a:t>INFORMATION PURPOSES ONLY</a:t>
            </a:r>
          </a:p>
        </p:txBody>
      </p:sp>
    </p:spTree>
    <p:extLst>
      <p:ext uri="{BB962C8B-B14F-4D97-AF65-F5344CB8AC3E}">
        <p14:creationId xmlns:p14="http://schemas.microsoft.com/office/powerpoint/2010/main" val="371487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noGrp="1"/>
          </p:cNvSpPr>
          <p:nvPr>
            <p:ph sz="half" idx="1"/>
          </p:nvPr>
        </p:nvSpPr>
        <p:spPr>
          <a:xfrm>
            <a:off x="1452955" y="1488784"/>
            <a:ext cx="6682860" cy="2989751"/>
          </a:xfrm>
          <a:ln>
            <a:solidFill>
              <a:srgbClr val="C00000"/>
            </a:solidFill>
          </a:ln>
        </p:spPr>
        <p:txBody>
          <a:bodyPr>
            <a:normAutofit fontScale="77500" lnSpcReduction="20000"/>
          </a:bodyPr>
          <a:lstStyle/>
          <a:p>
            <a:pPr algn="just">
              <a:lnSpc>
                <a:spcPct val="110000"/>
              </a:lnSpc>
              <a:buFont typeface="Wingdings" panose="05000000000000000000" pitchFamily="2" charset="2"/>
              <a:buChar char="v"/>
            </a:pPr>
            <a:r>
              <a:rPr lang="en-GB" sz="1400" dirty="0">
                <a:latin typeface="Tahoma" panose="020B0604030504040204" pitchFamily="34" charset="0"/>
                <a:ea typeface="Tahoma" panose="020B0604030504040204" pitchFamily="34" charset="0"/>
                <a:cs typeface="Tahoma" panose="020B0604030504040204" pitchFamily="34" charset="0"/>
              </a:rPr>
              <a:t>Potential Nature of National Screening Body: Independent Administrative Body or Department of a Ministry of the Republic of Cyprus</a:t>
            </a:r>
          </a:p>
          <a:p>
            <a:pPr algn="just">
              <a:lnSpc>
                <a:spcPct val="110000"/>
              </a:lnSpc>
              <a:buFont typeface="Wingdings" panose="05000000000000000000" pitchFamily="2" charset="2"/>
              <a:buChar char="v"/>
            </a:pPr>
            <a:r>
              <a:rPr lang="en-GB" sz="1400" dirty="0">
                <a:latin typeface="Tahoma" panose="020B0604030504040204" pitchFamily="34" charset="0"/>
                <a:ea typeface="Tahoma" panose="020B0604030504040204" pitchFamily="34" charset="0"/>
                <a:cs typeface="Tahoma" panose="020B0604030504040204" pitchFamily="34" charset="0"/>
              </a:rPr>
              <a:t>Potential Scope of Information Disclosure by Foreign Investor: Ultimate Beneficial Owners information including source of funds and activities, Corporate information regarding legal entities including information as to the Directors thereof, Proposed Investment information, Impact Assessment Report on Economy of RoC and EU </a:t>
            </a:r>
          </a:p>
          <a:p>
            <a:pPr algn="just">
              <a:lnSpc>
                <a:spcPct val="110000"/>
              </a:lnSpc>
              <a:buFont typeface="Wingdings" panose="05000000000000000000" pitchFamily="2" charset="2"/>
              <a:buChar char="v"/>
            </a:pPr>
            <a:r>
              <a:rPr lang="en-GB" sz="1400" dirty="0">
                <a:latin typeface="Tahoma" panose="020B0604030504040204" pitchFamily="34" charset="0"/>
                <a:ea typeface="Tahoma" panose="020B0604030504040204" pitchFamily="34" charset="0"/>
                <a:cs typeface="Tahoma" panose="020B0604030504040204" pitchFamily="34" charset="0"/>
              </a:rPr>
              <a:t>Interaction with Potential Scope of Information Disclosure by Cypriot or EU Co-Investor </a:t>
            </a:r>
          </a:p>
          <a:p>
            <a:pPr algn="just">
              <a:lnSpc>
                <a:spcPct val="110000"/>
              </a:lnSpc>
              <a:buFont typeface="Wingdings" panose="05000000000000000000" pitchFamily="2" charset="2"/>
              <a:buChar char="v"/>
            </a:pPr>
            <a:r>
              <a:rPr lang="en-GB" sz="1400" dirty="0">
                <a:latin typeface="Tahoma" panose="020B0604030504040204" pitchFamily="34" charset="0"/>
                <a:ea typeface="Tahoma" panose="020B0604030504040204" pitchFamily="34" charset="0"/>
                <a:cs typeface="Tahoma" panose="020B0604030504040204" pitchFamily="34" charset="0"/>
              </a:rPr>
              <a:t>Potential Introduction of Pre – Notification Consultation process as between a Foreign Investor and National Screening Body, e.g. France, offering a greater degree of legal certainty and predictability </a:t>
            </a:r>
          </a:p>
          <a:p>
            <a:pPr algn="just">
              <a:lnSpc>
                <a:spcPct val="110000"/>
              </a:lnSpc>
              <a:buFont typeface="Wingdings" panose="05000000000000000000" pitchFamily="2" charset="2"/>
              <a:buChar char="v"/>
            </a:pPr>
            <a:r>
              <a:rPr lang="en-GB" sz="1400" dirty="0">
                <a:latin typeface="Tahoma" panose="020B0604030504040204" pitchFamily="34" charset="0"/>
                <a:ea typeface="Tahoma" panose="020B0604030504040204" pitchFamily="34" charset="0"/>
                <a:cs typeface="Tahoma" panose="020B0604030504040204" pitchFamily="34" charset="0"/>
              </a:rPr>
              <a:t>Potential Introduction of ability of the National Screening Body to request clarifications or to hold oral hearings during the screening process to a Foreign Investor </a:t>
            </a:r>
          </a:p>
          <a:p>
            <a:pPr algn="just">
              <a:lnSpc>
                <a:spcPct val="110000"/>
              </a:lnSpc>
              <a:buFont typeface="Wingdings" panose="05000000000000000000" pitchFamily="2" charset="2"/>
              <a:buChar char="v"/>
            </a:pPr>
            <a:r>
              <a:rPr lang="en-GB" sz="1400" dirty="0">
                <a:latin typeface="Tahoma" panose="020B0604030504040204" pitchFamily="34" charset="0"/>
                <a:ea typeface="Tahoma" panose="020B0604030504040204" pitchFamily="34" charset="0"/>
                <a:cs typeface="Tahoma" panose="020B0604030504040204" pitchFamily="34" charset="0"/>
              </a:rPr>
              <a:t>Possibility to discuss potential investment structural remedies so as to address security or public policy concerns - </a:t>
            </a:r>
            <a:r>
              <a:rPr lang="en-GB" sz="1400" i="1" dirty="0">
                <a:latin typeface="Tahoma" panose="020B0604030504040204" pitchFamily="34" charset="0"/>
                <a:ea typeface="Tahoma" panose="020B0604030504040204" pitchFamily="34" charset="0"/>
                <a:cs typeface="Tahoma" panose="020B0604030504040204" pitchFamily="34" charset="0"/>
              </a:rPr>
              <a:t>imposition of conditions akin to </a:t>
            </a:r>
            <a:r>
              <a:rPr lang="en-GB" sz="1400" i="1" dirty="0" err="1">
                <a:latin typeface="Tahoma" panose="020B0604030504040204" pitchFamily="34" charset="0"/>
                <a:ea typeface="Tahoma" panose="020B0604030504040204" pitchFamily="34" charset="0"/>
                <a:cs typeface="Tahoma" panose="020B0604030504040204" pitchFamily="34" charset="0"/>
              </a:rPr>
              <a:t>RoC</a:t>
            </a:r>
            <a:r>
              <a:rPr lang="en-GB" sz="1400" i="1" dirty="0">
                <a:latin typeface="Tahoma" panose="020B0604030504040204" pitchFamily="34" charset="0"/>
                <a:ea typeface="Tahoma" panose="020B0604030504040204" pitchFamily="34" charset="0"/>
                <a:cs typeface="Tahoma" panose="020B0604030504040204" pitchFamily="34" charset="0"/>
              </a:rPr>
              <a:t> </a:t>
            </a:r>
            <a:r>
              <a:rPr lang="en-GB" sz="1400" b="1" i="1" dirty="0">
                <a:latin typeface="Tahoma" panose="020B0604030504040204" pitchFamily="34" charset="0"/>
                <a:ea typeface="Tahoma" panose="020B0604030504040204" pitchFamily="34" charset="0"/>
                <a:cs typeface="Tahoma" panose="020B0604030504040204" pitchFamily="34" charset="0"/>
              </a:rPr>
              <a:t>Control of Concentrations Between Undertakings Law of 2014 (Law no. 83(I)/2014) </a:t>
            </a:r>
            <a:r>
              <a:rPr lang="en-GB" sz="1400" i="1" dirty="0">
                <a:latin typeface="Tahoma" panose="020B0604030504040204" pitchFamily="34" charset="0"/>
                <a:ea typeface="Tahoma" panose="020B0604030504040204" pitchFamily="34" charset="0"/>
                <a:cs typeface="Tahoma" panose="020B0604030504040204" pitchFamily="34" charset="0"/>
              </a:rPr>
              <a:t>(</a:t>
            </a:r>
            <a:r>
              <a:rPr lang="en-GB" sz="1400" b="1" i="1" dirty="0">
                <a:latin typeface="Tahoma" panose="020B0604030504040204" pitchFamily="34" charset="0"/>
                <a:ea typeface="Tahoma" panose="020B0604030504040204" pitchFamily="34" charset="0"/>
                <a:cs typeface="Tahoma" panose="020B0604030504040204" pitchFamily="34" charset="0"/>
              </a:rPr>
              <a:t>RoC Concentration Control Law</a:t>
            </a:r>
            <a:r>
              <a:rPr lang="en-GB" sz="1400" i="1" dirty="0">
                <a:latin typeface="Tahoma" panose="020B0604030504040204" pitchFamily="34" charset="0"/>
                <a:ea typeface="Tahoma" panose="020B0604030504040204" pitchFamily="34" charset="0"/>
                <a:cs typeface="Tahoma" panose="020B0604030504040204" pitchFamily="34" charset="0"/>
              </a:rPr>
              <a:t>)</a:t>
            </a:r>
          </a:p>
          <a:p>
            <a:pPr algn="just">
              <a:buFont typeface="Wingdings" panose="05000000000000000000" pitchFamily="2" charset="2"/>
              <a:buChar char="v"/>
            </a:pPr>
            <a:endParaRPr lang="en-GB" sz="1400" dirty="0">
              <a:latin typeface="Tahoma" panose="020B0604030504040204" pitchFamily="34" charset="0"/>
              <a:ea typeface="Tahoma" panose="020B0604030504040204" pitchFamily="34" charset="0"/>
              <a:cs typeface="Tahoma" panose="020B0604030504040204" pitchFamily="34" charset="0"/>
            </a:endParaRPr>
          </a:p>
        </p:txBody>
      </p:sp>
      <p:sp>
        <p:nvSpPr>
          <p:cNvPr id="3" name="Rectangle 9"/>
          <p:cNvSpPr/>
          <p:nvPr/>
        </p:nvSpPr>
        <p:spPr>
          <a:xfrm>
            <a:off x="5914146" y="4716164"/>
            <a:ext cx="1791385" cy="111374"/>
          </a:xfrm>
          <a:prstGeom prst="rect">
            <a:avLst/>
          </a:prstGeom>
          <a:noFill/>
          <a:ln w="12701" cap="flat">
            <a:solidFill>
              <a:srgbClr val="FFFFFF"/>
            </a:solidFill>
            <a:prstDash val="solid"/>
            <a:miter/>
          </a:ln>
        </p:spPr>
        <p:txBody>
          <a:bodyPr vert="horz" wrap="square" lIns="51435" tIns="25718" rIns="51435" bIns="25718" anchor="ctr" anchorCtr="1" compatLnSpc="1">
            <a:noAutofit/>
          </a:bodyPr>
          <a:lstStyle/>
          <a:p>
            <a:pPr algn="ctr" defTabSz="342900">
              <a:defRPr sz="1800" b="0" i="0" u="none" strike="noStrike" kern="0" cap="none" spc="0" baseline="0">
                <a:solidFill>
                  <a:srgbClr val="000000"/>
                </a:solidFill>
                <a:uFillTx/>
              </a:defRPr>
            </a:pPr>
            <a:r>
              <a:rPr lang="en-GB" sz="600">
                <a:solidFill>
                  <a:srgbClr val="595959"/>
                </a:solidFill>
                <a:latin typeface="Tahoma" pitchFamily="34"/>
                <a:ea typeface="Tahoma" pitchFamily="34"/>
                <a:cs typeface="Tahoma" pitchFamily="34"/>
              </a:rPr>
              <a:t>www.papaphilippou.eu </a:t>
            </a:r>
            <a:r>
              <a:rPr lang="el-GR" sz="600">
                <a:solidFill>
                  <a:srgbClr val="C00000"/>
                </a:solidFill>
                <a:latin typeface="Tahoma" pitchFamily="34"/>
                <a:ea typeface="Tahoma" pitchFamily="34"/>
                <a:cs typeface="Tahoma" pitchFamily="34"/>
              </a:rPr>
              <a:t>|</a:t>
            </a:r>
            <a:r>
              <a:rPr lang="en-GB" sz="600">
                <a:solidFill>
                  <a:srgbClr val="C00000"/>
                </a:solidFill>
                <a:latin typeface="Tahoma" pitchFamily="34"/>
                <a:ea typeface="Tahoma" pitchFamily="34"/>
                <a:cs typeface="Tahoma" pitchFamily="34"/>
              </a:rPr>
              <a:t> </a:t>
            </a:r>
            <a:r>
              <a:rPr lang="en-GB" sz="600">
                <a:solidFill>
                  <a:srgbClr val="595959"/>
                </a:solidFill>
                <a:latin typeface="Tahoma" pitchFamily="34"/>
                <a:ea typeface="Tahoma" pitchFamily="34"/>
                <a:cs typeface="Tahoma" pitchFamily="34"/>
              </a:rPr>
              <a:t>info@papaphilippou.eu</a:t>
            </a:r>
          </a:p>
        </p:txBody>
      </p:sp>
      <p:pic>
        <p:nvPicPr>
          <p:cNvPr id="4" name="Picture 10" descr="ANDREAS I: • IOANNOU+SOUGLIDES: • LP&amp;CO:6 POST 50 YEARS STATIONERY:assets:FOOTER ENG PAPAPHILIPPOU 2014.jpg"/>
          <p:cNvPicPr>
            <a:picLocks noChangeAspect="1"/>
          </p:cNvPicPr>
          <p:nvPr/>
        </p:nvPicPr>
        <p:blipFill>
          <a:blip r:embed="rId2"/>
          <a:srcRect l="9188" t="66724" r="49099" b="20362"/>
          <a:stretch>
            <a:fillRect/>
          </a:stretch>
        </p:blipFill>
        <p:spPr>
          <a:xfrm>
            <a:off x="1447139" y="4709368"/>
            <a:ext cx="1720233" cy="138566"/>
          </a:xfrm>
          <a:prstGeom prst="rect">
            <a:avLst/>
          </a:prstGeom>
          <a:noFill/>
          <a:ln cap="flat">
            <a:noFill/>
          </a:ln>
        </p:spPr>
      </p:pic>
      <p:cxnSp>
        <p:nvCxnSpPr>
          <p:cNvPr id="5" name="Straight Connector 11"/>
          <p:cNvCxnSpPr/>
          <p:nvPr/>
        </p:nvCxnSpPr>
        <p:spPr>
          <a:xfrm flipV="1">
            <a:off x="1447140" y="4702571"/>
            <a:ext cx="6190085" cy="13593"/>
          </a:xfrm>
          <a:prstGeom prst="straightConnector1">
            <a:avLst/>
          </a:prstGeom>
          <a:noFill/>
          <a:ln w="19046" cap="flat">
            <a:solidFill>
              <a:srgbClr val="A6A6A6"/>
            </a:solidFill>
            <a:prstDash val="solid"/>
            <a:miter/>
          </a:ln>
        </p:spPr>
      </p:cxnSp>
      <p:pic>
        <p:nvPicPr>
          <p:cNvPr id="6" name="Picture 5"/>
          <p:cNvPicPr>
            <a:picLocks noChangeAspect="1"/>
          </p:cNvPicPr>
          <p:nvPr/>
        </p:nvPicPr>
        <p:blipFill>
          <a:blip r:embed="rId3"/>
          <a:srcRect l="17070" t="30817" r="2596" b="30971"/>
          <a:stretch>
            <a:fillRect/>
          </a:stretch>
        </p:blipFill>
        <p:spPr>
          <a:xfrm>
            <a:off x="5597243" y="194876"/>
            <a:ext cx="2179218" cy="460206"/>
          </a:xfrm>
          <a:prstGeom prst="rect">
            <a:avLst/>
          </a:prstGeom>
          <a:noFill/>
          <a:ln cap="flat">
            <a:noFill/>
          </a:ln>
        </p:spPr>
      </p:pic>
      <p:sp>
        <p:nvSpPr>
          <p:cNvPr id="8" name="Title 1"/>
          <p:cNvSpPr txBox="1"/>
          <p:nvPr/>
        </p:nvSpPr>
        <p:spPr>
          <a:xfrm>
            <a:off x="1445713" y="985350"/>
            <a:ext cx="6382106" cy="514350"/>
          </a:xfrm>
          <a:prstGeom prst="rect">
            <a:avLst/>
          </a:prstGeom>
          <a:noFill/>
          <a:ln cap="flat">
            <a:noFill/>
          </a:ln>
        </p:spPr>
        <p:txBody>
          <a:bodyPr vert="horz" wrap="square" lIns="68580" tIns="34290" rIns="68580" bIns="34290" anchor="ctr" anchorCtr="0" compatLnSpc="1">
            <a:noAutofit/>
          </a:bodyPr>
          <a:lstStyle/>
          <a:p>
            <a:r>
              <a:rPr lang="en-GB" sz="1500" b="1" dirty="0">
                <a:solidFill>
                  <a:srgbClr val="C00000"/>
                </a:solidFill>
                <a:latin typeface="Tahoma" panose="020B0604030504040204" pitchFamily="34" charset="0"/>
                <a:ea typeface="Tahoma" panose="020B0604030504040204" pitchFamily="34" charset="0"/>
                <a:cs typeface="Tahoma" panose="020B0604030504040204" pitchFamily="34" charset="0"/>
              </a:rPr>
              <a:t>Nature of National Screening Body and Procedural Steps </a:t>
            </a:r>
          </a:p>
        </p:txBody>
      </p:sp>
      <p:sp>
        <p:nvSpPr>
          <p:cNvPr id="9" name="Slide Number Placeholder 8">
            <a:extLst>
              <a:ext uri="{FF2B5EF4-FFF2-40B4-BE49-F238E27FC236}">
                <a16:creationId xmlns:a16="http://schemas.microsoft.com/office/drawing/2014/main" id="{C6566889-4DC4-4626-A3E7-4150B65C733F}"/>
              </a:ext>
            </a:extLst>
          </p:cNvPr>
          <p:cNvSpPr>
            <a:spLocks noGrp="1"/>
          </p:cNvSpPr>
          <p:nvPr>
            <p:ph type="sldNum" sz="quarter" idx="12"/>
          </p:nvPr>
        </p:nvSpPr>
        <p:spPr/>
        <p:txBody>
          <a:bodyPr/>
          <a:lstStyle/>
          <a:p>
            <a:pPr lvl="0"/>
            <a:fld id="{EF9D7A1C-0E73-4F0E-86CD-36B319B36D36}" type="slidenum">
              <a:rPr lang="hy-AM" smtClean="0"/>
              <a:t>7</a:t>
            </a:fld>
            <a:endParaRPr lang="hy-AM"/>
          </a:p>
        </p:txBody>
      </p:sp>
      <p:sp>
        <p:nvSpPr>
          <p:cNvPr id="10" name="TextBox 9"/>
          <p:cNvSpPr txBox="1"/>
          <p:nvPr/>
        </p:nvSpPr>
        <p:spPr>
          <a:xfrm>
            <a:off x="3232727" y="4709368"/>
            <a:ext cx="2681419" cy="230832"/>
          </a:xfrm>
          <a:prstGeom prst="rect">
            <a:avLst/>
          </a:prstGeom>
          <a:noFill/>
        </p:spPr>
        <p:txBody>
          <a:bodyPr wrap="square" rtlCol="0">
            <a:spAutoFit/>
          </a:bodyPr>
          <a:lstStyle/>
          <a:p>
            <a:pPr algn="ctr"/>
            <a:r>
              <a:rPr lang="en-US" sz="900" dirty="0"/>
              <a:t>INFORMATION PURPOSES ONLY</a:t>
            </a:r>
          </a:p>
        </p:txBody>
      </p:sp>
    </p:spTree>
    <p:extLst>
      <p:ext uri="{BB962C8B-B14F-4D97-AF65-F5344CB8AC3E}">
        <p14:creationId xmlns:p14="http://schemas.microsoft.com/office/powerpoint/2010/main" val="253299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noGrp="1"/>
          </p:cNvSpPr>
          <p:nvPr>
            <p:ph sz="half" idx="1"/>
          </p:nvPr>
        </p:nvSpPr>
        <p:spPr>
          <a:xfrm>
            <a:off x="1452955" y="1488784"/>
            <a:ext cx="6448399" cy="2997023"/>
          </a:xfrm>
          <a:ln>
            <a:solidFill>
              <a:srgbClr val="C00000"/>
            </a:solidFill>
          </a:ln>
        </p:spPr>
        <p:txBody>
          <a:bodyPr>
            <a:normAutofit fontScale="70000" lnSpcReduction="20000"/>
          </a:bodyPr>
          <a:lstStyle/>
          <a:p>
            <a:pPr algn="just">
              <a:lnSpc>
                <a:spcPct val="120000"/>
              </a:lnSpc>
              <a:buFont typeface="Wingdings" panose="05000000000000000000" pitchFamily="2" charset="2"/>
              <a:buChar char="v"/>
            </a:pPr>
            <a:r>
              <a:rPr lang="en-GB" sz="1400" i="1" u="sng" dirty="0">
                <a:latin typeface="Tahoma" panose="020B0604030504040204" pitchFamily="34" charset="0"/>
                <a:ea typeface="Tahoma" panose="020B0604030504040204" pitchFamily="34" charset="0"/>
                <a:cs typeface="Tahoma" panose="020B0604030504040204" pitchFamily="34" charset="0"/>
              </a:rPr>
              <a:t>Optimum Potential Scenario</a:t>
            </a:r>
            <a:r>
              <a:rPr lang="en-GB" sz="1400" dirty="0">
                <a:latin typeface="Tahoma" panose="020B0604030504040204" pitchFamily="34" charset="0"/>
                <a:ea typeface="Tahoma" panose="020B0604030504040204" pitchFamily="34" charset="0"/>
                <a:cs typeface="Tahoma" panose="020B0604030504040204" pitchFamily="34" charset="0"/>
              </a:rPr>
              <a:t>: Synchronicity with RoC Concentration Control Law</a:t>
            </a:r>
          </a:p>
          <a:p>
            <a:pPr algn="just">
              <a:lnSpc>
                <a:spcPct val="120000"/>
              </a:lnSpc>
              <a:buFont typeface="Wingdings" panose="05000000000000000000" pitchFamily="2" charset="2"/>
              <a:buChar char="v"/>
            </a:pPr>
            <a:r>
              <a:rPr lang="en-GB" sz="1400" b="1" dirty="0">
                <a:latin typeface="Tahoma" panose="020B0604030504040204" pitchFamily="34" charset="0"/>
                <a:ea typeface="Tahoma" panose="020B0604030504040204" pitchFamily="34" charset="0"/>
                <a:cs typeface="Tahoma" panose="020B0604030504040204" pitchFamily="34" charset="0"/>
              </a:rPr>
              <a:t>Phase I</a:t>
            </a:r>
            <a:r>
              <a:rPr lang="en-GB" sz="1400" dirty="0">
                <a:latin typeface="Tahoma" panose="020B0604030504040204" pitchFamily="34" charset="0"/>
                <a:ea typeface="Tahoma" panose="020B0604030504040204" pitchFamily="34" charset="0"/>
                <a:cs typeface="Tahoma" panose="020B0604030504040204" pitchFamily="34" charset="0"/>
              </a:rPr>
              <a:t>: Decision of Non – Opposition within 1 calendar month from the date of receipt of the notification from the National Screening Body or, as the case may be, from the date on which the National Screening Body receives the additional information which is necessary for securing compliance of the notification requirements extended by 14 days depending on the complexity of the case. </a:t>
            </a:r>
          </a:p>
          <a:p>
            <a:pPr algn="just">
              <a:lnSpc>
                <a:spcPct val="120000"/>
              </a:lnSpc>
              <a:buFont typeface="Wingdings" panose="05000000000000000000" pitchFamily="2" charset="2"/>
              <a:buChar char="v"/>
            </a:pPr>
            <a:r>
              <a:rPr lang="en-GB" sz="1400" b="1" dirty="0">
                <a:latin typeface="Tahoma" panose="020B0604030504040204" pitchFamily="34" charset="0"/>
                <a:ea typeface="Tahoma" panose="020B0604030504040204" pitchFamily="34" charset="0"/>
                <a:cs typeface="Tahoma" panose="020B0604030504040204" pitchFamily="34" charset="0"/>
              </a:rPr>
              <a:t>Phase II</a:t>
            </a:r>
            <a:r>
              <a:rPr lang="en-GB" sz="1400" dirty="0">
                <a:latin typeface="Tahoma" panose="020B0604030504040204" pitchFamily="34" charset="0"/>
                <a:ea typeface="Tahoma" panose="020B0604030504040204" pitchFamily="34" charset="0"/>
                <a:cs typeface="Tahoma" panose="020B0604030504040204" pitchFamily="34" charset="0"/>
              </a:rPr>
              <a:t>: Decision for Conduct of Further Investigation (</a:t>
            </a:r>
            <a:r>
              <a:rPr lang="en-GB" sz="1400" i="1" dirty="0">
                <a:latin typeface="Tahoma" panose="020B0604030504040204" pitchFamily="34" charset="0"/>
                <a:ea typeface="Tahoma" panose="020B0604030504040204" pitchFamily="34" charset="0"/>
                <a:cs typeface="Tahoma" panose="020B0604030504040204" pitchFamily="34" charset="0"/>
              </a:rPr>
              <a:t>which may result to Negative Decision or the Imposition of Conditions</a:t>
            </a:r>
            <a:r>
              <a:rPr lang="el-GR" sz="1400" i="1" dirty="0">
                <a:latin typeface="Tahoma" panose="020B0604030504040204" pitchFamily="34" charset="0"/>
                <a:ea typeface="Tahoma" panose="020B0604030504040204" pitchFamily="34" charset="0"/>
                <a:cs typeface="Tahoma" panose="020B0604030504040204" pitchFamily="34" charset="0"/>
              </a:rPr>
              <a:t> </a:t>
            </a:r>
            <a:r>
              <a:rPr lang="en-GB" sz="1400" i="1" dirty="0">
                <a:latin typeface="Tahoma" panose="020B0604030504040204" pitchFamily="34" charset="0"/>
                <a:ea typeface="Tahoma" panose="020B0604030504040204" pitchFamily="34" charset="0"/>
                <a:cs typeface="Tahoma" panose="020B0604030504040204" pitchFamily="34" charset="0"/>
              </a:rPr>
              <a:t>– Investment Structural Remedies</a:t>
            </a:r>
            <a:r>
              <a:rPr lang="en-GB" sz="1400" dirty="0">
                <a:latin typeface="Tahoma" panose="020B0604030504040204" pitchFamily="34" charset="0"/>
                <a:ea typeface="Tahoma" panose="020B0604030504040204" pitchFamily="34" charset="0"/>
                <a:cs typeface="Tahoma" panose="020B0604030504040204" pitchFamily="34" charset="0"/>
              </a:rPr>
              <a:t>): within 4 calendar months from the date of receipt of the notification from the National Screening Body or, as the case may be, from the date on which the National Screening Body receives the additional information which is necessary for securing compliance of the notification requirements </a:t>
            </a:r>
          </a:p>
          <a:p>
            <a:pPr algn="just">
              <a:lnSpc>
                <a:spcPct val="120000"/>
              </a:lnSpc>
              <a:buFont typeface="Wingdings" panose="05000000000000000000" pitchFamily="2" charset="2"/>
              <a:buChar char="v"/>
            </a:pPr>
            <a:r>
              <a:rPr lang="en-GB" sz="1400" u="sng" dirty="0">
                <a:latin typeface="Tahoma" panose="020B0604030504040204" pitchFamily="34" charset="0"/>
                <a:ea typeface="Tahoma" panose="020B0604030504040204" pitchFamily="34" charset="0"/>
                <a:cs typeface="Tahoma" panose="020B0604030504040204" pitchFamily="34" charset="0"/>
              </a:rPr>
              <a:t>Screening Timeframe in France</a:t>
            </a:r>
            <a:r>
              <a:rPr lang="en-GB" sz="1400" dirty="0">
                <a:latin typeface="Tahoma" panose="020B0604030504040204" pitchFamily="34" charset="0"/>
                <a:ea typeface="Tahoma" panose="020B0604030504040204" pitchFamily="34" charset="0"/>
                <a:cs typeface="Tahoma" panose="020B0604030504040204" pitchFamily="34" charset="0"/>
              </a:rPr>
              <a:t>: </a:t>
            </a:r>
            <a:r>
              <a:rPr lang="en-GB" sz="1400" u="sng" dirty="0">
                <a:latin typeface="Tahoma" panose="020B0604030504040204" pitchFamily="34" charset="0"/>
                <a:ea typeface="Tahoma" panose="020B0604030504040204" pitchFamily="34" charset="0"/>
                <a:cs typeface="Tahoma" panose="020B0604030504040204" pitchFamily="34" charset="0"/>
              </a:rPr>
              <a:t>Phase I</a:t>
            </a:r>
            <a:r>
              <a:rPr lang="en-GB" sz="1400" dirty="0">
                <a:latin typeface="Tahoma" panose="020B0604030504040204" pitchFamily="34" charset="0"/>
                <a:ea typeface="Tahoma" panose="020B0604030504040204" pitchFamily="34" charset="0"/>
                <a:cs typeface="Tahoma" panose="020B0604030504040204" pitchFamily="34" charset="0"/>
              </a:rPr>
              <a:t>: 30 working days maximum – </a:t>
            </a:r>
            <a:r>
              <a:rPr lang="en-GB" sz="1400" u="sng" dirty="0">
                <a:latin typeface="Tahoma" panose="020B0604030504040204" pitchFamily="34" charset="0"/>
                <a:ea typeface="Tahoma" panose="020B0604030504040204" pitchFamily="34" charset="0"/>
                <a:cs typeface="Tahoma" panose="020B0604030504040204" pitchFamily="34" charset="0"/>
              </a:rPr>
              <a:t>Phase II</a:t>
            </a:r>
            <a:r>
              <a:rPr lang="en-GB" sz="1400" dirty="0">
                <a:latin typeface="Tahoma" panose="020B0604030504040204" pitchFamily="34" charset="0"/>
                <a:ea typeface="Tahoma" panose="020B0604030504040204" pitchFamily="34" charset="0"/>
                <a:cs typeface="Tahoma" panose="020B0604030504040204" pitchFamily="34" charset="0"/>
              </a:rPr>
              <a:t>: 45 working days maximum</a:t>
            </a:r>
          </a:p>
          <a:p>
            <a:pPr algn="just">
              <a:lnSpc>
                <a:spcPct val="120000"/>
              </a:lnSpc>
              <a:buFont typeface="Wingdings" panose="05000000000000000000" pitchFamily="2" charset="2"/>
              <a:buChar char="v"/>
            </a:pPr>
            <a:r>
              <a:rPr lang="en-GB" sz="1400" u="sng" dirty="0">
                <a:latin typeface="Tahoma" panose="020B0604030504040204" pitchFamily="34" charset="0"/>
                <a:ea typeface="Tahoma" panose="020B0604030504040204" pitchFamily="34" charset="0"/>
                <a:cs typeface="Tahoma" panose="020B0604030504040204" pitchFamily="34" charset="0"/>
              </a:rPr>
              <a:t>Factors which could influence the Screening Timeframe</a:t>
            </a:r>
            <a:r>
              <a:rPr lang="en-GB" sz="1400" dirty="0">
                <a:latin typeface="Tahoma" panose="020B0604030504040204" pitchFamily="34" charset="0"/>
                <a:ea typeface="Tahoma" panose="020B0604030504040204" pitchFamily="34" charset="0"/>
                <a:cs typeface="Tahoma" panose="020B0604030504040204" pitchFamily="34" charset="0"/>
              </a:rPr>
              <a:t>: Effectiveness of Pre – Notification Consultation process, Resources and Personnel to be dedicated by RoC to the National Screening Body Potential Usage of Blockchain Technology, and FDIS National Law level of knowledge of potential foreign investors and Cyprus’ legal community. </a:t>
            </a:r>
          </a:p>
          <a:p>
            <a:pPr marL="0" indent="0" algn="just">
              <a:buNone/>
            </a:pPr>
            <a:endParaRPr lang="en-GB" sz="1400" dirty="0">
              <a:latin typeface="Tahoma" panose="020B0604030504040204" pitchFamily="34" charset="0"/>
              <a:ea typeface="Tahoma" panose="020B0604030504040204" pitchFamily="34" charset="0"/>
              <a:cs typeface="Tahoma" panose="020B0604030504040204" pitchFamily="34" charset="0"/>
            </a:endParaRPr>
          </a:p>
          <a:p>
            <a:pPr algn="just">
              <a:buFont typeface="Wingdings" panose="05000000000000000000" pitchFamily="2" charset="2"/>
              <a:buChar char="v"/>
            </a:pPr>
            <a:endParaRPr lang="en-GB" sz="1400" dirty="0">
              <a:latin typeface="Tahoma" panose="020B0604030504040204" pitchFamily="34" charset="0"/>
              <a:ea typeface="Tahoma" panose="020B0604030504040204" pitchFamily="34" charset="0"/>
              <a:cs typeface="Tahoma" panose="020B0604030504040204" pitchFamily="34" charset="0"/>
            </a:endParaRPr>
          </a:p>
        </p:txBody>
      </p:sp>
      <p:sp>
        <p:nvSpPr>
          <p:cNvPr id="3" name="Rectangle 9"/>
          <p:cNvSpPr/>
          <p:nvPr/>
        </p:nvSpPr>
        <p:spPr>
          <a:xfrm>
            <a:off x="5914146" y="4716164"/>
            <a:ext cx="1791385" cy="111374"/>
          </a:xfrm>
          <a:prstGeom prst="rect">
            <a:avLst/>
          </a:prstGeom>
          <a:noFill/>
          <a:ln w="12701" cap="flat">
            <a:solidFill>
              <a:srgbClr val="FFFFFF"/>
            </a:solidFill>
            <a:prstDash val="solid"/>
            <a:miter/>
          </a:ln>
        </p:spPr>
        <p:txBody>
          <a:bodyPr vert="horz" wrap="square" lIns="51435" tIns="25718" rIns="51435" bIns="25718" anchor="ctr" anchorCtr="1" compatLnSpc="1">
            <a:noAutofit/>
          </a:bodyPr>
          <a:lstStyle/>
          <a:p>
            <a:pPr algn="ctr" defTabSz="342900">
              <a:defRPr sz="1800" b="0" i="0" u="none" strike="noStrike" kern="0" cap="none" spc="0" baseline="0">
                <a:solidFill>
                  <a:srgbClr val="000000"/>
                </a:solidFill>
                <a:uFillTx/>
              </a:defRPr>
            </a:pPr>
            <a:r>
              <a:rPr lang="en-GB" sz="600">
                <a:solidFill>
                  <a:srgbClr val="595959"/>
                </a:solidFill>
                <a:latin typeface="Tahoma" pitchFamily="34"/>
                <a:ea typeface="Tahoma" pitchFamily="34"/>
                <a:cs typeface="Tahoma" pitchFamily="34"/>
              </a:rPr>
              <a:t>www.papaphilippou.eu </a:t>
            </a:r>
            <a:r>
              <a:rPr lang="el-GR" sz="600">
                <a:solidFill>
                  <a:srgbClr val="C00000"/>
                </a:solidFill>
                <a:latin typeface="Tahoma" pitchFamily="34"/>
                <a:ea typeface="Tahoma" pitchFamily="34"/>
                <a:cs typeface="Tahoma" pitchFamily="34"/>
              </a:rPr>
              <a:t>|</a:t>
            </a:r>
            <a:r>
              <a:rPr lang="en-GB" sz="600">
                <a:solidFill>
                  <a:srgbClr val="C00000"/>
                </a:solidFill>
                <a:latin typeface="Tahoma" pitchFamily="34"/>
                <a:ea typeface="Tahoma" pitchFamily="34"/>
                <a:cs typeface="Tahoma" pitchFamily="34"/>
              </a:rPr>
              <a:t> </a:t>
            </a:r>
            <a:r>
              <a:rPr lang="en-GB" sz="600">
                <a:solidFill>
                  <a:srgbClr val="595959"/>
                </a:solidFill>
                <a:latin typeface="Tahoma" pitchFamily="34"/>
                <a:ea typeface="Tahoma" pitchFamily="34"/>
                <a:cs typeface="Tahoma" pitchFamily="34"/>
              </a:rPr>
              <a:t>info@papaphilippou.eu</a:t>
            </a:r>
          </a:p>
        </p:txBody>
      </p:sp>
      <p:pic>
        <p:nvPicPr>
          <p:cNvPr id="4" name="Picture 10" descr="ANDREAS I: • IOANNOU+SOUGLIDES: • LP&amp;CO:6 POST 50 YEARS STATIONERY:assets:FOOTER ENG PAPAPHILIPPOU 2014.jpg"/>
          <p:cNvPicPr>
            <a:picLocks noChangeAspect="1"/>
          </p:cNvPicPr>
          <p:nvPr/>
        </p:nvPicPr>
        <p:blipFill>
          <a:blip r:embed="rId2"/>
          <a:srcRect l="9188" t="66724" r="49099" b="20362"/>
          <a:stretch>
            <a:fillRect/>
          </a:stretch>
        </p:blipFill>
        <p:spPr>
          <a:xfrm>
            <a:off x="1447139" y="4709368"/>
            <a:ext cx="1720233" cy="138566"/>
          </a:xfrm>
          <a:prstGeom prst="rect">
            <a:avLst/>
          </a:prstGeom>
          <a:noFill/>
          <a:ln cap="flat">
            <a:noFill/>
          </a:ln>
        </p:spPr>
      </p:pic>
      <p:cxnSp>
        <p:nvCxnSpPr>
          <p:cNvPr id="5" name="Straight Connector 11"/>
          <p:cNvCxnSpPr/>
          <p:nvPr/>
        </p:nvCxnSpPr>
        <p:spPr>
          <a:xfrm flipV="1">
            <a:off x="1447140" y="4702571"/>
            <a:ext cx="6190085" cy="13593"/>
          </a:xfrm>
          <a:prstGeom prst="straightConnector1">
            <a:avLst/>
          </a:prstGeom>
          <a:noFill/>
          <a:ln w="19046" cap="flat">
            <a:solidFill>
              <a:srgbClr val="A6A6A6"/>
            </a:solidFill>
            <a:prstDash val="solid"/>
            <a:miter/>
          </a:ln>
        </p:spPr>
      </p:cxnSp>
      <p:pic>
        <p:nvPicPr>
          <p:cNvPr id="6" name="Picture 5"/>
          <p:cNvPicPr>
            <a:picLocks noChangeAspect="1"/>
          </p:cNvPicPr>
          <p:nvPr/>
        </p:nvPicPr>
        <p:blipFill>
          <a:blip r:embed="rId3"/>
          <a:srcRect l="17070" t="30817" r="2596" b="30971"/>
          <a:stretch>
            <a:fillRect/>
          </a:stretch>
        </p:blipFill>
        <p:spPr>
          <a:xfrm>
            <a:off x="5597243" y="194876"/>
            <a:ext cx="2179218" cy="460206"/>
          </a:xfrm>
          <a:prstGeom prst="rect">
            <a:avLst/>
          </a:prstGeom>
          <a:noFill/>
          <a:ln cap="flat">
            <a:noFill/>
          </a:ln>
        </p:spPr>
      </p:pic>
      <p:sp>
        <p:nvSpPr>
          <p:cNvPr id="8" name="Title 1"/>
          <p:cNvSpPr txBox="1"/>
          <p:nvPr/>
        </p:nvSpPr>
        <p:spPr>
          <a:xfrm>
            <a:off x="1445713" y="985350"/>
            <a:ext cx="6382106" cy="514350"/>
          </a:xfrm>
          <a:prstGeom prst="rect">
            <a:avLst/>
          </a:prstGeom>
          <a:noFill/>
          <a:ln cap="flat">
            <a:noFill/>
          </a:ln>
        </p:spPr>
        <p:txBody>
          <a:bodyPr vert="horz" wrap="square" lIns="68580" tIns="34290" rIns="68580" bIns="34290" anchor="ctr" anchorCtr="0" compatLnSpc="1">
            <a:noAutofit/>
          </a:bodyPr>
          <a:lstStyle/>
          <a:p>
            <a:r>
              <a:rPr lang="en-GB" sz="1500" b="1" dirty="0">
                <a:solidFill>
                  <a:srgbClr val="C00000"/>
                </a:solidFill>
                <a:latin typeface="Tahoma" panose="020B0604030504040204" pitchFamily="34" charset="0"/>
                <a:ea typeface="Tahoma" panose="020B0604030504040204" pitchFamily="34" charset="0"/>
                <a:cs typeface="Tahoma" panose="020B0604030504040204" pitchFamily="34" charset="0"/>
              </a:rPr>
              <a:t>Screening Timeframe    </a:t>
            </a:r>
          </a:p>
        </p:txBody>
      </p:sp>
      <p:sp>
        <p:nvSpPr>
          <p:cNvPr id="9" name="Slide Number Placeholder 8">
            <a:extLst>
              <a:ext uri="{FF2B5EF4-FFF2-40B4-BE49-F238E27FC236}">
                <a16:creationId xmlns:a16="http://schemas.microsoft.com/office/drawing/2014/main" id="{C6566889-4DC4-4626-A3E7-4150B65C733F}"/>
              </a:ext>
            </a:extLst>
          </p:cNvPr>
          <p:cNvSpPr>
            <a:spLocks noGrp="1"/>
          </p:cNvSpPr>
          <p:nvPr>
            <p:ph type="sldNum" sz="quarter" idx="12"/>
          </p:nvPr>
        </p:nvSpPr>
        <p:spPr/>
        <p:txBody>
          <a:bodyPr/>
          <a:lstStyle/>
          <a:p>
            <a:pPr lvl="0"/>
            <a:fld id="{EF9D7A1C-0E73-4F0E-86CD-36B319B36D36}" type="slidenum">
              <a:rPr lang="hy-AM" smtClean="0"/>
              <a:t>8</a:t>
            </a:fld>
            <a:endParaRPr lang="hy-AM"/>
          </a:p>
        </p:txBody>
      </p:sp>
      <p:sp>
        <p:nvSpPr>
          <p:cNvPr id="10" name="TextBox 9"/>
          <p:cNvSpPr txBox="1"/>
          <p:nvPr/>
        </p:nvSpPr>
        <p:spPr>
          <a:xfrm>
            <a:off x="3232727" y="4709368"/>
            <a:ext cx="2681419" cy="230832"/>
          </a:xfrm>
          <a:prstGeom prst="rect">
            <a:avLst/>
          </a:prstGeom>
          <a:noFill/>
        </p:spPr>
        <p:txBody>
          <a:bodyPr wrap="square" rtlCol="0">
            <a:spAutoFit/>
          </a:bodyPr>
          <a:lstStyle/>
          <a:p>
            <a:pPr algn="ctr"/>
            <a:r>
              <a:rPr lang="en-US" sz="900" dirty="0"/>
              <a:t>INFORMATION PURPOSES ONLY</a:t>
            </a:r>
          </a:p>
        </p:txBody>
      </p:sp>
    </p:spTree>
    <p:extLst>
      <p:ext uri="{BB962C8B-B14F-4D97-AF65-F5344CB8AC3E}">
        <p14:creationId xmlns:p14="http://schemas.microsoft.com/office/powerpoint/2010/main" val="196065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noGrp="1"/>
          </p:cNvSpPr>
          <p:nvPr>
            <p:ph sz="half" idx="1"/>
          </p:nvPr>
        </p:nvSpPr>
        <p:spPr>
          <a:xfrm>
            <a:off x="1452955" y="1488784"/>
            <a:ext cx="6184269" cy="2997023"/>
          </a:xfrm>
          <a:ln>
            <a:solidFill>
              <a:srgbClr val="C00000"/>
            </a:solidFill>
          </a:ln>
        </p:spPr>
        <p:txBody>
          <a:bodyPr>
            <a:normAutofit fontScale="92500" lnSpcReduction="20000"/>
          </a:bodyPr>
          <a:lstStyle/>
          <a:p>
            <a:pPr algn="just">
              <a:buFont typeface="Wingdings" panose="05000000000000000000" pitchFamily="2" charset="2"/>
              <a:buChar char="v"/>
            </a:pPr>
            <a:r>
              <a:rPr lang="en-GB" sz="1400" b="1" u="sng" dirty="0">
                <a:latin typeface="Tahoma" panose="020B0604030504040204" pitchFamily="34" charset="0"/>
                <a:ea typeface="Tahoma" panose="020B0604030504040204" pitchFamily="34" charset="0"/>
                <a:cs typeface="Tahoma" panose="020B0604030504040204" pitchFamily="34" charset="0"/>
              </a:rPr>
              <a:t>Potential Outcomes of the Notification Process</a:t>
            </a:r>
            <a:r>
              <a:rPr lang="en-GB" sz="1400" b="1" dirty="0">
                <a:latin typeface="Tahoma" panose="020B0604030504040204" pitchFamily="34" charset="0"/>
                <a:ea typeface="Tahoma" panose="020B0604030504040204" pitchFamily="34" charset="0"/>
                <a:cs typeface="Tahoma" panose="020B0604030504040204" pitchFamily="34" charset="0"/>
              </a:rPr>
              <a:t>: </a:t>
            </a:r>
          </a:p>
          <a:p>
            <a:pPr marL="342900" indent="-342900" algn="just">
              <a:buAutoNum type="arabicParenBoth"/>
            </a:pPr>
            <a:r>
              <a:rPr lang="en-GB" sz="1400" dirty="0">
                <a:latin typeface="Tahoma" panose="020B0604030504040204" pitchFamily="34" charset="0"/>
                <a:ea typeface="Tahoma" panose="020B0604030504040204" pitchFamily="34" charset="0"/>
                <a:cs typeface="Tahoma" panose="020B0604030504040204" pitchFamily="34" charset="0"/>
              </a:rPr>
              <a:t>Notice informing the Notifying Parties that they can proceed with the proposed investment as it does not fall within the scope of the National Law </a:t>
            </a:r>
          </a:p>
          <a:p>
            <a:pPr marL="342900" indent="-342900" algn="just">
              <a:buAutoNum type="arabicParenBoth"/>
            </a:pPr>
            <a:r>
              <a:rPr lang="en-GB" sz="1400" dirty="0">
                <a:latin typeface="Tahoma" panose="020B0604030504040204" pitchFamily="34" charset="0"/>
                <a:ea typeface="Tahoma" panose="020B0604030504040204" pitchFamily="34" charset="0"/>
                <a:cs typeface="Tahoma" panose="020B0604030504040204" pitchFamily="34" charset="0"/>
              </a:rPr>
              <a:t>Notice granting Authorisation to the Notifying Parties as the proposed investment does not give rise to concerns under the National Law </a:t>
            </a:r>
          </a:p>
          <a:p>
            <a:pPr marL="342900" indent="-342900" algn="just">
              <a:buAutoNum type="arabicParenBoth"/>
            </a:pPr>
            <a:r>
              <a:rPr lang="en-GB" sz="1400" dirty="0">
                <a:latin typeface="Tahoma" panose="020B0604030504040204" pitchFamily="34" charset="0"/>
                <a:ea typeface="Tahoma" panose="020B0604030504040204" pitchFamily="34" charset="0"/>
                <a:cs typeface="Tahoma" panose="020B0604030504040204" pitchFamily="34" charset="0"/>
              </a:rPr>
              <a:t>Notice granting Authorisation the Notifying Parties to proceed with the proposed investment subject to specific conditions (</a:t>
            </a:r>
            <a:r>
              <a:rPr lang="en-GB" sz="1400" i="1" dirty="0">
                <a:latin typeface="Tahoma" panose="020B0604030504040204" pitchFamily="34" charset="0"/>
                <a:ea typeface="Tahoma" panose="020B0604030504040204" pitchFamily="34" charset="0"/>
                <a:cs typeface="Tahoma" panose="020B0604030504040204" pitchFamily="34" charset="0"/>
              </a:rPr>
              <a:t>see to that effect mentions to conditions at </a:t>
            </a:r>
            <a:r>
              <a:rPr lang="en-GB" sz="1400" b="1" i="1" dirty="0">
                <a:latin typeface="Tahoma" panose="020B0604030504040204" pitchFamily="34" charset="0"/>
                <a:ea typeface="Tahoma" panose="020B0604030504040204" pitchFamily="34" charset="0"/>
                <a:cs typeface="Tahoma" panose="020B0604030504040204" pitchFamily="34" charset="0"/>
              </a:rPr>
              <a:t>Preamble Recital 22 </a:t>
            </a:r>
            <a:r>
              <a:rPr lang="en-GB" sz="1400" i="1" dirty="0">
                <a:latin typeface="Tahoma" panose="020B0604030504040204" pitchFamily="34" charset="0"/>
                <a:ea typeface="Tahoma" panose="020B0604030504040204" pitchFamily="34" charset="0"/>
                <a:cs typeface="Tahoma" panose="020B0604030504040204" pitchFamily="34" charset="0"/>
              </a:rPr>
              <a:t>and </a:t>
            </a:r>
            <a:r>
              <a:rPr lang="en-GB" sz="1400" b="1" i="1" dirty="0">
                <a:latin typeface="Tahoma" panose="020B0604030504040204" pitchFamily="34" charset="0"/>
                <a:ea typeface="Tahoma" panose="020B0604030504040204" pitchFamily="34" charset="0"/>
                <a:cs typeface="Tahoma" panose="020B0604030504040204" pitchFamily="34" charset="0"/>
              </a:rPr>
              <a:t>Article 2.4 EU FDIS Regulation</a:t>
            </a:r>
            <a:r>
              <a:rPr lang="en-GB" sz="1400" dirty="0">
                <a:latin typeface="Tahoma" panose="020B0604030504040204" pitchFamily="34" charset="0"/>
                <a:ea typeface="Tahoma" panose="020B0604030504040204" pitchFamily="34" charset="0"/>
                <a:cs typeface="Tahoma" panose="020B0604030504040204" pitchFamily="34" charset="0"/>
              </a:rPr>
              <a:t>) such as (a) divestment of specific segments of the proposed investment and/or (b) continuing reporting obligation to competent RoC Governmental Departments during the proposed investment’s implementation, in accordance with the EU and Republic of Cyprus Legal Principles including the Principles of Legal Certainty, Proportionality and Non - Discrimination</a:t>
            </a:r>
          </a:p>
          <a:p>
            <a:pPr marL="342900" indent="-342900" algn="just">
              <a:buAutoNum type="arabicParenBoth"/>
            </a:pPr>
            <a:r>
              <a:rPr lang="en-GB" sz="1400" dirty="0">
                <a:latin typeface="Tahoma" panose="020B0604030504040204" pitchFamily="34" charset="0"/>
                <a:ea typeface="Tahoma" panose="020B0604030504040204" pitchFamily="34" charset="0"/>
                <a:cs typeface="Tahoma" panose="020B0604030504040204" pitchFamily="34" charset="0"/>
              </a:rPr>
              <a:t>Notice of Objection regarding the Materialisation of the Proposed Investment on grounds of security or public policy such as inclusion of a Notifying Party in EU and/or UN Sanctions’ List, or where imposition of conditions would not be appropriate/sufficient so as to address a real threat to security or public policy</a:t>
            </a:r>
          </a:p>
          <a:p>
            <a:pPr algn="just">
              <a:buFont typeface="Wingdings" panose="05000000000000000000" pitchFamily="2" charset="2"/>
              <a:buChar char="v"/>
            </a:pPr>
            <a:endParaRPr lang="en-GB" sz="1400" dirty="0">
              <a:latin typeface="Tahoma" panose="020B0604030504040204" pitchFamily="34" charset="0"/>
              <a:ea typeface="Tahoma" panose="020B0604030504040204" pitchFamily="34" charset="0"/>
              <a:cs typeface="Tahoma" panose="020B0604030504040204" pitchFamily="34" charset="0"/>
            </a:endParaRPr>
          </a:p>
          <a:p>
            <a:pPr algn="just">
              <a:buFont typeface="Wingdings" panose="05000000000000000000" pitchFamily="2" charset="2"/>
              <a:buChar char="v"/>
            </a:pPr>
            <a:endParaRPr lang="en-GB" sz="1400" dirty="0">
              <a:latin typeface="Tahoma" panose="020B0604030504040204" pitchFamily="34" charset="0"/>
              <a:ea typeface="Tahoma" panose="020B0604030504040204" pitchFamily="34" charset="0"/>
              <a:cs typeface="Tahoma" panose="020B0604030504040204" pitchFamily="34" charset="0"/>
            </a:endParaRPr>
          </a:p>
        </p:txBody>
      </p:sp>
      <p:sp>
        <p:nvSpPr>
          <p:cNvPr id="3" name="Rectangle 9"/>
          <p:cNvSpPr/>
          <p:nvPr/>
        </p:nvSpPr>
        <p:spPr>
          <a:xfrm>
            <a:off x="5914146" y="4716164"/>
            <a:ext cx="1791385" cy="111374"/>
          </a:xfrm>
          <a:prstGeom prst="rect">
            <a:avLst/>
          </a:prstGeom>
          <a:noFill/>
          <a:ln w="12701" cap="flat">
            <a:solidFill>
              <a:srgbClr val="FFFFFF"/>
            </a:solidFill>
            <a:prstDash val="solid"/>
            <a:miter/>
          </a:ln>
        </p:spPr>
        <p:txBody>
          <a:bodyPr vert="horz" wrap="square" lIns="51435" tIns="25718" rIns="51435" bIns="25718" anchor="ctr" anchorCtr="1" compatLnSpc="1">
            <a:noAutofit/>
          </a:bodyPr>
          <a:lstStyle/>
          <a:p>
            <a:pPr algn="ctr" defTabSz="342900">
              <a:defRPr sz="1800" b="0" i="0" u="none" strike="noStrike" kern="0" cap="none" spc="0" baseline="0">
                <a:solidFill>
                  <a:srgbClr val="000000"/>
                </a:solidFill>
                <a:uFillTx/>
              </a:defRPr>
            </a:pPr>
            <a:r>
              <a:rPr lang="en-GB" sz="600">
                <a:solidFill>
                  <a:srgbClr val="595959"/>
                </a:solidFill>
                <a:latin typeface="Tahoma" pitchFamily="34"/>
                <a:ea typeface="Tahoma" pitchFamily="34"/>
                <a:cs typeface="Tahoma" pitchFamily="34"/>
              </a:rPr>
              <a:t>www.papaphilippou.eu </a:t>
            </a:r>
            <a:r>
              <a:rPr lang="el-GR" sz="600">
                <a:solidFill>
                  <a:srgbClr val="C00000"/>
                </a:solidFill>
                <a:latin typeface="Tahoma" pitchFamily="34"/>
                <a:ea typeface="Tahoma" pitchFamily="34"/>
                <a:cs typeface="Tahoma" pitchFamily="34"/>
              </a:rPr>
              <a:t>|</a:t>
            </a:r>
            <a:r>
              <a:rPr lang="en-GB" sz="600">
                <a:solidFill>
                  <a:srgbClr val="C00000"/>
                </a:solidFill>
                <a:latin typeface="Tahoma" pitchFamily="34"/>
                <a:ea typeface="Tahoma" pitchFamily="34"/>
                <a:cs typeface="Tahoma" pitchFamily="34"/>
              </a:rPr>
              <a:t> </a:t>
            </a:r>
            <a:r>
              <a:rPr lang="en-GB" sz="600">
                <a:solidFill>
                  <a:srgbClr val="595959"/>
                </a:solidFill>
                <a:latin typeface="Tahoma" pitchFamily="34"/>
                <a:ea typeface="Tahoma" pitchFamily="34"/>
                <a:cs typeface="Tahoma" pitchFamily="34"/>
              </a:rPr>
              <a:t>info@papaphilippou.eu</a:t>
            </a:r>
          </a:p>
        </p:txBody>
      </p:sp>
      <p:pic>
        <p:nvPicPr>
          <p:cNvPr id="4" name="Picture 10" descr="ANDREAS I: • IOANNOU+SOUGLIDES: • LP&amp;CO:6 POST 50 YEARS STATIONERY:assets:FOOTER ENG PAPAPHILIPPOU 2014.jpg"/>
          <p:cNvPicPr>
            <a:picLocks noChangeAspect="1"/>
          </p:cNvPicPr>
          <p:nvPr/>
        </p:nvPicPr>
        <p:blipFill>
          <a:blip r:embed="rId2"/>
          <a:srcRect l="9188" t="66724" r="49099" b="20362"/>
          <a:stretch>
            <a:fillRect/>
          </a:stretch>
        </p:blipFill>
        <p:spPr>
          <a:xfrm>
            <a:off x="1447139" y="4709368"/>
            <a:ext cx="1720233" cy="138566"/>
          </a:xfrm>
          <a:prstGeom prst="rect">
            <a:avLst/>
          </a:prstGeom>
          <a:noFill/>
          <a:ln cap="flat">
            <a:noFill/>
          </a:ln>
        </p:spPr>
      </p:pic>
      <p:cxnSp>
        <p:nvCxnSpPr>
          <p:cNvPr id="5" name="Straight Connector 11"/>
          <p:cNvCxnSpPr/>
          <p:nvPr/>
        </p:nvCxnSpPr>
        <p:spPr>
          <a:xfrm flipV="1">
            <a:off x="1447140" y="4702571"/>
            <a:ext cx="6190085" cy="13593"/>
          </a:xfrm>
          <a:prstGeom prst="straightConnector1">
            <a:avLst/>
          </a:prstGeom>
          <a:noFill/>
          <a:ln w="19046" cap="flat">
            <a:solidFill>
              <a:srgbClr val="A6A6A6"/>
            </a:solidFill>
            <a:prstDash val="solid"/>
            <a:miter/>
          </a:ln>
        </p:spPr>
      </p:cxnSp>
      <p:pic>
        <p:nvPicPr>
          <p:cNvPr id="6" name="Picture 5"/>
          <p:cNvPicPr>
            <a:picLocks noChangeAspect="1"/>
          </p:cNvPicPr>
          <p:nvPr/>
        </p:nvPicPr>
        <p:blipFill>
          <a:blip r:embed="rId3"/>
          <a:srcRect l="17070" t="30817" r="2596" b="30971"/>
          <a:stretch>
            <a:fillRect/>
          </a:stretch>
        </p:blipFill>
        <p:spPr>
          <a:xfrm>
            <a:off x="5597243" y="194876"/>
            <a:ext cx="2179218" cy="460206"/>
          </a:xfrm>
          <a:prstGeom prst="rect">
            <a:avLst/>
          </a:prstGeom>
          <a:noFill/>
          <a:ln cap="flat">
            <a:noFill/>
          </a:ln>
        </p:spPr>
      </p:pic>
      <p:sp>
        <p:nvSpPr>
          <p:cNvPr id="8" name="Title 1"/>
          <p:cNvSpPr txBox="1"/>
          <p:nvPr/>
        </p:nvSpPr>
        <p:spPr>
          <a:xfrm>
            <a:off x="1445713" y="885439"/>
            <a:ext cx="6382106" cy="614261"/>
          </a:xfrm>
          <a:prstGeom prst="rect">
            <a:avLst/>
          </a:prstGeom>
          <a:noFill/>
          <a:ln cap="flat">
            <a:noFill/>
          </a:ln>
        </p:spPr>
        <p:txBody>
          <a:bodyPr vert="horz" wrap="square" lIns="68580" tIns="34290" rIns="68580" bIns="34290" anchor="ctr" anchorCtr="0" compatLnSpc="1">
            <a:noAutofit/>
          </a:bodyPr>
          <a:lstStyle/>
          <a:p>
            <a:pPr algn="just"/>
            <a:r>
              <a:rPr lang="en-GB" sz="1500" b="1" dirty="0">
                <a:solidFill>
                  <a:srgbClr val="C00000"/>
                </a:solidFill>
                <a:latin typeface="Tahoma" panose="020B0604030504040204" pitchFamily="34" charset="0"/>
                <a:ea typeface="Tahoma" panose="020B0604030504040204" pitchFamily="34" charset="0"/>
                <a:cs typeface="Tahoma" panose="020B0604030504040204" pitchFamily="34" charset="0"/>
              </a:rPr>
              <a:t>Notification Process Potential Outcomes</a:t>
            </a:r>
          </a:p>
        </p:txBody>
      </p:sp>
      <p:sp>
        <p:nvSpPr>
          <p:cNvPr id="9" name="Slide Number Placeholder 8">
            <a:extLst>
              <a:ext uri="{FF2B5EF4-FFF2-40B4-BE49-F238E27FC236}">
                <a16:creationId xmlns:a16="http://schemas.microsoft.com/office/drawing/2014/main" id="{C6566889-4DC4-4626-A3E7-4150B65C733F}"/>
              </a:ext>
            </a:extLst>
          </p:cNvPr>
          <p:cNvSpPr>
            <a:spLocks noGrp="1"/>
          </p:cNvSpPr>
          <p:nvPr>
            <p:ph type="sldNum" sz="quarter" idx="12"/>
          </p:nvPr>
        </p:nvSpPr>
        <p:spPr/>
        <p:txBody>
          <a:bodyPr/>
          <a:lstStyle/>
          <a:p>
            <a:pPr lvl="0"/>
            <a:fld id="{EF9D7A1C-0E73-4F0E-86CD-36B319B36D36}" type="slidenum">
              <a:rPr lang="hy-AM" smtClean="0"/>
              <a:t>9</a:t>
            </a:fld>
            <a:endParaRPr lang="hy-AM"/>
          </a:p>
        </p:txBody>
      </p:sp>
      <p:sp>
        <p:nvSpPr>
          <p:cNvPr id="10" name="TextBox 9"/>
          <p:cNvSpPr txBox="1"/>
          <p:nvPr/>
        </p:nvSpPr>
        <p:spPr>
          <a:xfrm>
            <a:off x="3232727" y="4709368"/>
            <a:ext cx="2681419" cy="230832"/>
          </a:xfrm>
          <a:prstGeom prst="rect">
            <a:avLst/>
          </a:prstGeom>
          <a:noFill/>
        </p:spPr>
        <p:txBody>
          <a:bodyPr wrap="square" rtlCol="0">
            <a:spAutoFit/>
          </a:bodyPr>
          <a:lstStyle/>
          <a:p>
            <a:pPr algn="ctr"/>
            <a:r>
              <a:rPr lang="en-US" sz="900" dirty="0"/>
              <a:t>INFORMATION PURPOSES ONLY</a:t>
            </a:r>
          </a:p>
        </p:txBody>
      </p:sp>
    </p:spTree>
    <p:extLst>
      <p:ext uri="{BB962C8B-B14F-4D97-AF65-F5344CB8AC3E}">
        <p14:creationId xmlns:p14="http://schemas.microsoft.com/office/powerpoint/2010/main" val="12463665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6883</TotalTime>
  <Words>2583</Words>
  <Application>Microsoft Macintosh PowerPoint</Application>
  <PresentationFormat>On-screen Show (16:9)</PresentationFormat>
  <Paragraphs>170</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Tahoma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Contact  Pantelis Christofides Advocate - Partner Head EU &amp; Regulatory Law Department  pc@papaphilippou.eu        Contact us L PAPAPHILIPPOU &amp; CO LLC Advocates &amp; Legal Consultants  17, Ifigenias Street 2007 Strovolos, Nicosia, Cyprus Telephone +357 22271000 Fax +357 22271111  info@papaphilippou.eu www.papaphilippou.eu</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Diamanti;Elena Christodoulou</dc:creator>
  <cp:lastModifiedBy>Eleni Apostolidou</cp:lastModifiedBy>
  <cp:revision>404</cp:revision>
  <cp:lastPrinted>2017-08-03T07:05:23Z</cp:lastPrinted>
  <dcterms:created xsi:type="dcterms:W3CDTF">2017-03-31T07:38:12Z</dcterms:created>
  <dcterms:modified xsi:type="dcterms:W3CDTF">2020-12-06T16:03:01Z</dcterms:modified>
</cp:coreProperties>
</file>